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Override PartName="/ppt/slides/slide87.xml" ContentType="application/vnd.openxmlformats-officedocument.presentationml.slide+xml"/>
  <Default Extension="bin" ContentType="application/vnd.openxmlformats-officedocument.presentationml.printerSettings"/>
  <Override PartName="/ppt/diagrams/colors2.xml" ContentType="application/vnd.openxmlformats-officedocument.drawingml.diagramColors+xml"/>
  <Override PartName="/ppt/slides/slide9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75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slides/slide80.xml" ContentType="application/vnd.openxmlformats-officedocument.presentationml.slide+xml"/>
  <Override PartName="/ppt/theme/theme1.xml" ContentType="application/vnd.openxmlformats-officedocument.theme+xml"/>
  <Override PartName="/ppt/diagrams/drawing3.xml" ContentType="application/vnd.ms-office.drawingml.diagramDrawing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quickStyle1.xml" ContentType="application/vnd.openxmlformats-officedocument.drawingml.diagramStyle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84.xml" ContentType="application/vnd.openxmlformats-officedocument.presentationml.slide+xml"/>
  <Override PartName="/ppt/slides/slide46.xml" ContentType="application/vnd.openxmlformats-officedocument.presentationml.slide+xml"/>
  <Default Extension="gif" ContentType="image/gif"/>
  <Override PartName="/ppt/slides/slide70.xml" ContentType="application/vnd.openxmlformats-officedocument.presentationml.slide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slides/slide88.xml" ContentType="application/vnd.openxmlformats-officedocument.presentationml.slide+xml"/>
  <Override PartName="/ppt/slides/slide72.xml" ContentType="application/vnd.openxmlformats-officedocument.presentationml.slide+xml"/>
  <Override PartName="/ppt/slides/slide20.xml" ContentType="application/vnd.openxmlformats-officedocument.presentationml.slide+xml"/>
  <Override PartName="/ppt/diagrams/colors3.xml" ContentType="application/vnd.openxmlformats-officedocument.drawingml.diagramColors+xml"/>
  <Override PartName="/ppt/presProps.xml" ContentType="application/vnd.openxmlformats-officedocument.presentationml.presProps+xml"/>
  <Override PartName="/ppt/slides/slide9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slides/slide81.xml" ContentType="application/vnd.openxmlformats-officedocument.presentationml.slide+xml"/>
  <Override PartName="/ppt/theme/theme2.xml" ContentType="application/vnd.openxmlformats-officedocument.theme+xml"/>
  <Override PartName="/ppt/diagrams/drawing4.xml" ContentType="application/vnd.ms-office.drawingml.diagramDrawing+xml"/>
  <Override PartName="/ppt/slideLayouts/slideLayout11.xml" ContentType="application/vnd.openxmlformats-officedocument.presentationml.slideLayout+xml"/>
  <Override PartName="/ppt/diagrams/layout2.xml" ContentType="application/vnd.openxmlformats-officedocument.drawingml.diagramLayout+xml"/>
  <Override PartName="/docProps/core.xml" ContentType="application/vnd.openxmlformats-package.core-properties+xml"/>
  <Override PartName="/ppt/diagrams/data3.xml" ContentType="application/vnd.openxmlformats-officedocument.drawingml.diagramData+xml"/>
  <Default Extension="jpeg" ContentType="image/jpeg"/>
  <Override PartName="/ppt/diagrams/quickStyle2.xml" ContentType="application/vnd.openxmlformats-officedocument.drawingml.diagramStyle+xml"/>
  <Default Extension="vml" ContentType="application/vnd.openxmlformats-officedocument.vmlDrawing"/>
  <Override PartName="/ppt/slides/slide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12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85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slides/slide71.xml" ContentType="application/vnd.openxmlformats-officedocument.presentationml.slide+xml"/>
  <Override PartName="/ppt/slides/slide90.xml" ContentType="application/vnd.openxmlformats-officedocument.presentationml.slide+xml"/>
  <Default Extension="emf" ContentType="image/x-emf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slides/slide89.xml" ContentType="application/vnd.openxmlformats-officedocument.presentationml.slide+xml"/>
  <Override PartName="/ppt/diagrams/colors4.xml" ContentType="application/vnd.openxmlformats-officedocument.drawingml.diagramColors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slides/slide94.xml" ContentType="application/vnd.openxmlformats-officedocument.presentationml.slide+xml"/>
  <Override PartName="/ppt/diagrams/drawing1.xml" ContentType="application/vnd.ms-office.drawingml.diagramDrawing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slides/slide96.xml" ContentType="application/vnd.openxmlformats-officedocument.presentationml.slide+xml"/>
  <Override PartName="/ppt/slides/slide82.xml" ContentType="application/vnd.openxmlformats-officedocument.presentationml.slide+xml"/>
  <Override PartName="/ppt/slides/slide63.xml" ContentType="application/vnd.openxmlformats-officedocument.presentationml.slide+xml"/>
  <Override PartName="/ppt/diagrams/drawing5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quickStyle3.xml" ContentType="application/vnd.openxmlformats-officedocument.drawingml.diagramStyl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slides/slide32.xml" ContentType="application/vnd.openxmlformats-officedocument.presentationml.slide+xml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ppt/slides/slide86.xml" ContentType="application/vnd.openxmlformats-officedocument.presentationml.slide+xml"/>
  <Override PartName="/ppt/diagrams/colors1.xml" ContentType="application/vnd.openxmlformats-officedocument.drawingml.diagramColors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5.xml" ContentType="application/vnd.openxmlformats-officedocument.drawingml.diagramColors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slides/slide95.xml" ContentType="application/vnd.openxmlformats-officedocument.presentationml.slide+xml"/>
  <Override PartName="/ppt/diagrams/drawing2.xml" ContentType="application/vnd.ms-office.drawingml.diagramDrawing+xml"/>
  <Override PartName="/ppt/diagrams/data1.xml" ContentType="application/vnd.openxmlformats-officedocument.drawingml.diagramData+xml"/>
  <Override PartName="/ppt/slides/slide59.xml" ContentType="application/vnd.openxmlformats-officedocument.presentationml.slide+xml"/>
  <Override PartName="/ppt/slides/slide78.xml" ContentType="application/vnd.openxmlformats-officedocument.presentationml.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slides/slide83.xml" ContentType="application/vnd.openxmlformats-officedocument.presentationml.slide+xml"/>
  <Default Extension="pict" ContentType="image/pict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Default Extension="png" ContentType="image/png"/>
  <Override PartName="/ppt/diagrams/quickStyle4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98"/>
  </p:notesMasterIdLst>
  <p:sldIdLst>
    <p:sldId id="256" r:id="rId2"/>
    <p:sldId id="286" r:id="rId3"/>
    <p:sldId id="292" r:id="rId4"/>
    <p:sldId id="293" r:id="rId5"/>
    <p:sldId id="294" r:id="rId6"/>
    <p:sldId id="295" r:id="rId7"/>
    <p:sldId id="351" r:id="rId8"/>
    <p:sldId id="296" r:id="rId9"/>
    <p:sldId id="297" r:id="rId10"/>
    <p:sldId id="301" r:id="rId11"/>
    <p:sldId id="298" r:id="rId12"/>
    <p:sldId id="310" r:id="rId13"/>
    <p:sldId id="311" r:id="rId14"/>
    <p:sldId id="299" r:id="rId15"/>
    <p:sldId id="305" r:id="rId16"/>
    <p:sldId id="308" r:id="rId17"/>
    <p:sldId id="306" r:id="rId18"/>
    <p:sldId id="303" r:id="rId19"/>
    <p:sldId id="312" r:id="rId20"/>
    <p:sldId id="386" r:id="rId21"/>
    <p:sldId id="314" r:id="rId22"/>
    <p:sldId id="313" r:id="rId23"/>
    <p:sldId id="315" r:id="rId24"/>
    <p:sldId id="318" r:id="rId25"/>
    <p:sldId id="390" r:id="rId26"/>
    <p:sldId id="319" r:id="rId27"/>
    <p:sldId id="320" r:id="rId28"/>
    <p:sldId id="316" r:id="rId29"/>
    <p:sldId id="389" r:id="rId30"/>
    <p:sldId id="321" r:id="rId31"/>
    <p:sldId id="348" r:id="rId32"/>
    <p:sldId id="323" r:id="rId33"/>
    <p:sldId id="317" r:id="rId34"/>
    <p:sldId id="388" r:id="rId35"/>
    <p:sldId id="322" r:id="rId36"/>
    <p:sldId id="384" r:id="rId37"/>
    <p:sldId id="324" r:id="rId38"/>
    <p:sldId id="325" r:id="rId39"/>
    <p:sldId id="326" r:id="rId40"/>
    <p:sldId id="385" r:id="rId41"/>
    <p:sldId id="327" r:id="rId42"/>
    <p:sldId id="328" r:id="rId43"/>
    <p:sldId id="329" r:id="rId44"/>
    <p:sldId id="352" r:id="rId45"/>
    <p:sldId id="330" r:id="rId46"/>
    <p:sldId id="331" r:id="rId47"/>
    <p:sldId id="333" r:id="rId48"/>
    <p:sldId id="334" r:id="rId49"/>
    <p:sldId id="335" r:id="rId50"/>
    <p:sldId id="336" r:id="rId51"/>
    <p:sldId id="337" r:id="rId52"/>
    <p:sldId id="338" r:id="rId53"/>
    <p:sldId id="339" r:id="rId54"/>
    <p:sldId id="340" r:id="rId55"/>
    <p:sldId id="341" r:id="rId56"/>
    <p:sldId id="342" r:id="rId57"/>
    <p:sldId id="343" r:id="rId58"/>
    <p:sldId id="344" r:id="rId59"/>
    <p:sldId id="345" r:id="rId60"/>
    <p:sldId id="346" r:id="rId61"/>
    <p:sldId id="347" r:id="rId62"/>
    <p:sldId id="282" r:id="rId63"/>
    <p:sldId id="353" r:id="rId64"/>
    <p:sldId id="354" r:id="rId65"/>
    <p:sldId id="355" r:id="rId66"/>
    <p:sldId id="357" r:id="rId67"/>
    <p:sldId id="356" r:id="rId68"/>
    <p:sldId id="358" r:id="rId69"/>
    <p:sldId id="359" r:id="rId70"/>
    <p:sldId id="363" r:id="rId71"/>
    <p:sldId id="364" r:id="rId72"/>
    <p:sldId id="387" r:id="rId73"/>
    <p:sldId id="365" r:id="rId74"/>
    <p:sldId id="366" r:id="rId75"/>
    <p:sldId id="375" r:id="rId76"/>
    <p:sldId id="367" r:id="rId77"/>
    <p:sldId id="376" r:id="rId78"/>
    <p:sldId id="368" r:id="rId79"/>
    <p:sldId id="377" r:id="rId80"/>
    <p:sldId id="369" r:id="rId81"/>
    <p:sldId id="382" r:id="rId82"/>
    <p:sldId id="371" r:id="rId83"/>
    <p:sldId id="383" r:id="rId84"/>
    <p:sldId id="373" r:id="rId85"/>
    <p:sldId id="370" r:id="rId86"/>
    <p:sldId id="372" r:id="rId87"/>
    <p:sldId id="379" r:id="rId88"/>
    <p:sldId id="380" r:id="rId89"/>
    <p:sldId id="381" r:id="rId90"/>
    <p:sldId id="378" r:id="rId91"/>
    <p:sldId id="300" r:id="rId92"/>
    <p:sldId id="391" r:id="rId93"/>
    <p:sldId id="392" r:id="rId94"/>
    <p:sldId id="393" r:id="rId95"/>
    <p:sldId id="284" r:id="rId96"/>
    <p:sldId id="349" r:id="rId97"/>
  </p:sldIdLst>
  <p:sldSz cx="9144000" cy="6858000" type="screen4x3"/>
  <p:notesSz cx="6858000" cy="9144000"/>
  <p:defaultTextStyle>
    <a:defPPr>
      <a:defRPr lang="es-ES_trad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546A8D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  <p:ext uri="{FD5EFAAD-0ECE-453E-9831-46B23BE46B34}">
      <p15:chartTrackingRefBased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2696" y="-5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viewProps" Target="viewProps.xml"/><Relationship Id="rId102" Type="http://schemas.openxmlformats.org/officeDocument/2006/relationships/theme" Target="theme/theme1.xml"/><Relationship Id="rId10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notesMaster" Target="notesMasters/notesMaster1.xml"/><Relationship Id="rId99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presProps" Target="presProp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947C8B-3DF7-0F4C-B5EE-A444B8A75F8C}" type="doc">
      <dgm:prSet loTypeId="urn:microsoft.com/office/officeart/2005/8/layout/vProcess5" loCatId="process" qsTypeId="urn:microsoft.com/office/officeart/2005/8/quickstyle/simple4" qsCatId="simple" csTypeId="urn:microsoft.com/office/officeart/2005/8/colors/accent5_4" csCatId="accent5" phldr="1"/>
      <dgm:spPr/>
      <dgm:t>
        <a:bodyPr/>
        <a:lstStyle/>
        <a:p>
          <a:endParaRPr lang="es-ES_tradnl"/>
        </a:p>
      </dgm:t>
    </dgm:pt>
    <dgm:pt modelId="{214E3CEE-D68C-2746-8D79-BED808E40DD7}">
      <dgm:prSet phldrT="[Texto]"/>
      <dgm:spPr/>
      <dgm:t>
        <a:bodyPr/>
        <a:lstStyle/>
        <a:p>
          <a:r>
            <a:rPr lang="es-ES_tradnl" dirty="0" smtClean="0"/>
            <a:t>APLICACIÓN DE LA MEDIDA (CORTO PLAZO)</a:t>
          </a:r>
          <a:endParaRPr lang="es-ES_tradnl" dirty="0"/>
        </a:p>
      </dgm:t>
    </dgm:pt>
    <dgm:pt modelId="{854F1711-3187-FB48-BC3D-96546B32AE7D}" type="parTrans" cxnId="{4919C40E-E2D0-5241-83A6-F0E8F5646A70}">
      <dgm:prSet/>
      <dgm:spPr/>
      <dgm:t>
        <a:bodyPr/>
        <a:lstStyle/>
        <a:p>
          <a:endParaRPr lang="es-ES_tradnl"/>
        </a:p>
      </dgm:t>
    </dgm:pt>
    <dgm:pt modelId="{08CD120B-B499-834B-BC5D-72D6EEBCB59A}" type="sibTrans" cxnId="{4919C40E-E2D0-5241-83A6-F0E8F5646A70}">
      <dgm:prSet/>
      <dgm:spPr/>
      <dgm:t>
        <a:bodyPr/>
        <a:lstStyle/>
        <a:p>
          <a:endParaRPr lang="es-ES_tradnl"/>
        </a:p>
      </dgm:t>
    </dgm:pt>
    <dgm:pt modelId="{A2F880E0-8AC2-E142-94FC-959B0FE1DF36}">
      <dgm:prSet phldrT="[Texto]"/>
      <dgm:spPr/>
      <dgm:t>
        <a:bodyPr/>
        <a:lstStyle/>
        <a:p>
          <a:r>
            <a:rPr lang="es-ES_tradnl" dirty="0" smtClean="0">
              <a:solidFill>
                <a:srgbClr val="514A38"/>
              </a:solidFill>
            </a:rPr>
            <a:t>CALENDARIO DE EJECUCIÓN DEL PLAN+ PLAN PRESUPUESTARIO</a:t>
          </a:r>
          <a:endParaRPr lang="es-ES_tradnl" dirty="0">
            <a:solidFill>
              <a:srgbClr val="514A38"/>
            </a:solidFill>
          </a:endParaRPr>
        </a:p>
      </dgm:t>
    </dgm:pt>
    <dgm:pt modelId="{7E3CA871-2748-7F40-A847-C87668D341E3}" type="parTrans" cxnId="{EEDC947C-2DF7-9248-AAE0-8168630EE074}">
      <dgm:prSet/>
      <dgm:spPr/>
      <dgm:t>
        <a:bodyPr/>
        <a:lstStyle/>
        <a:p>
          <a:endParaRPr lang="es-ES_tradnl"/>
        </a:p>
      </dgm:t>
    </dgm:pt>
    <dgm:pt modelId="{57A993F3-7AF5-CC4D-A3F7-5CC127C10FD4}" type="sibTrans" cxnId="{EEDC947C-2DF7-9248-AAE0-8168630EE074}">
      <dgm:prSet/>
      <dgm:spPr/>
      <dgm:t>
        <a:bodyPr/>
        <a:lstStyle/>
        <a:p>
          <a:endParaRPr lang="es-ES_tradnl"/>
        </a:p>
      </dgm:t>
    </dgm:pt>
    <dgm:pt modelId="{C32C16C8-8A73-6A4C-89B7-CA33623FD9B2}">
      <dgm:prSet phldrT="[Texto]"/>
      <dgm:spPr/>
      <dgm:t>
        <a:bodyPr/>
        <a:lstStyle/>
        <a:p>
          <a:r>
            <a:rPr lang="es-ES_tradnl" dirty="0" smtClean="0">
              <a:solidFill>
                <a:srgbClr val="514A38"/>
              </a:solidFill>
            </a:rPr>
            <a:t>ASIGNACIÓN DE RESPONSABILIDADES</a:t>
          </a:r>
          <a:endParaRPr lang="es-ES_tradnl" dirty="0">
            <a:solidFill>
              <a:srgbClr val="514A38"/>
            </a:solidFill>
          </a:endParaRPr>
        </a:p>
      </dgm:t>
    </dgm:pt>
    <dgm:pt modelId="{BF072E8C-CF45-BA48-B5F6-F36FAA29793F}" type="parTrans" cxnId="{AF26AC7E-31C9-9A4F-B423-98E37F036E54}">
      <dgm:prSet/>
      <dgm:spPr/>
      <dgm:t>
        <a:bodyPr/>
        <a:lstStyle/>
        <a:p>
          <a:endParaRPr lang="es-ES_tradnl"/>
        </a:p>
      </dgm:t>
    </dgm:pt>
    <dgm:pt modelId="{77DB2AC3-B096-8A46-9285-5986D3AF31D5}" type="sibTrans" cxnId="{AF26AC7E-31C9-9A4F-B423-98E37F036E54}">
      <dgm:prSet/>
      <dgm:spPr/>
      <dgm:t>
        <a:bodyPr/>
        <a:lstStyle/>
        <a:p>
          <a:endParaRPr lang="es-ES_tradnl"/>
        </a:p>
      </dgm:t>
    </dgm:pt>
    <dgm:pt modelId="{2A645FF5-BD9B-314E-A3F1-35D69D4351B4}">
      <dgm:prSet phldrT="[Texto]"/>
      <dgm:spPr/>
      <dgm:t>
        <a:bodyPr/>
        <a:lstStyle/>
        <a:p>
          <a:r>
            <a:rPr lang="es-ES_tradnl" dirty="0" smtClean="0">
              <a:solidFill>
                <a:srgbClr val="514A38"/>
              </a:solidFill>
            </a:rPr>
            <a:t>RECURSOS NECESARIOS PARA LA APLICACIÓN DE LAS MEDIDAS DEL PLAN</a:t>
          </a:r>
          <a:endParaRPr lang="es-ES_tradnl" dirty="0">
            <a:solidFill>
              <a:srgbClr val="514A38"/>
            </a:solidFill>
          </a:endParaRPr>
        </a:p>
      </dgm:t>
    </dgm:pt>
    <dgm:pt modelId="{AA8327B8-DA57-2441-AB98-D8E6B704A078}" type="parTrans" cxnId="{014FB567-0CFC-2F47-BB4A-E6FC628EB097}">
      <dgm:prSet/>
      <dgm:spPr/>
      <dgm:t>
        <a:bodyPr/>
        <a:lstStyle/>
        <a:p>
          <a:endParaRPr lang="es-ES_tradnl"/>
        </a:p>
      </dgm:t>
    </dgm:pt>
    <dgm:pt modelId="{164BF988-C3B4-6E4D-BC1B-822EEFBCB806}" type="sibTrans" cxnId="{014FB567-0CFC-2F47-BB4A-E6FC628EB097}">
      <dgm:prSet/>
      <dgm:spPr/>
      <dgm:t>
        <a:bodyPr/>
        <a:lstStyle/>
        <a:p>
          <a:endParaRPr lang="es-ES_tradnl"/>
        </a:p>
      </dgm:t>
    </dgm:pt>
    <dgm:pt modelId="{503FF8A6-8A8A-9448-94AC-1B7D0B661197}" type="pres">
      <dgm:prSet presAssocID="{8A947C8B-3DF7-0F4C-B5EE-A444B8A75F8C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0738AB7A-89E4-9340-94E4-FDB8F7B7AB20}" type="pres">
      <dgm:prSet presAssocID="{8A947C8B-3DF7-0F4C-B5EE-A444B8A75F8C}" presName="dummyMaxCanvas" presStyleCnt="0">
        <dgm:presLayoutVars/>
      </dgm:prSet>
      <dgm:spPr/>
    </dgm:pt>
    <dgm:pt modelId="{75630562-BEF8-AC4B-9E37-DA08782CE9E4}" type="pres">
      <dgm:prSet presAssocID="{8A947C8B-3DF7-0F4C-B5EE-A444B8A75F8C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1F648B17-158C-984C-8B54-C724BB2F80A6}" type="pres">
      <dgm:prSet presAssocID="{8A947C8B-3DF7-0F4C-B5EE-A444B8A75F8C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2F8A0FE1-5214-304C-B5B9-E7EE285A73A9}" type="pres">
      <dgm:prSet presAssocID="{8A947C8B-3DF7-0F4C-B5EE-A444B8A75F8C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2F58174B-CC2E-DF48-BA74-765A264BE5D3}" type="pres">
      <dgm:prSet presAssocID="{8A947C8B-3DF7-0F4C-B5EE-A444B8A75F8C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80B72B74-4505-EB4A-985F-43759730F1CD}" type="pres">
      <dgm:prSet presAssocID="{8A947C8B-3DF7-0F4C-B5EE-A444B8A75F8C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23FF18B-240C-9649-82AE-A1037A80F442}" type="pres">
      <dgm:prSet presAssocID="{8A947C8B-3DF7-0F4C-B5EE-A444B8A75F8C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773BE93-CE64-E042-B7BD-54B59372E808}" type="pres">
      <dgm:prSet presAssocID="{8A947C8B-3DF7-0F4C-B5EE-A444B8A75F8C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3C2D2E13-DD90-C346-AB20-C9EAA7B141D1}" type="pres">
      <dgm:prSet presAssocID="{8A947C8B-3DF7-0F4C-B5EE-A444B8A75F8C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8F084F10-09C7-1046-8DF5-75AAB810A32E}" type="pres">
      <dgm:prSet presAssocID="{8A947C8B-3DF7-0F4C-B5EE-A444B8A75F8C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E44752C2-E5A4-C049-99B7-ECFD78193CC2}" type="pres">
      <dgm:prSet presAssocID="{8A947C8B-3DF7-0F4C-B5EE-A444B8A75F8C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C85B3978-9D71-2A4D-8D03-18982CE16779}" type="pres">
      <dgm:prSet presAssocID="{8A947C8B-3DF7-0F4C-B5EE-A444B8A75F8C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17FE60D1-E776-2446-AC00-14E258E5759D}" type="presOf" srcId="{08CD120B-B499-834B-BC5D-72D6EEBCB59A}" destId="{80B72B74-4505-EB4A-985F-43759730F1CD}" srcOrd="0" destOrd="0" presId="urn:microsoft.com/office/officeart/2005/8/layout/vProcess5"/>
    <dgm:cxn modelId="{AF26AC7E-31C9-9A4F-B423-98E37F036E54}" srcId="{8A947C8B-3DF7-0F4C-B5EE-A444B8A75F8C}" destId="{C32C16C8-8A73-6A4C-89B7-CA33623FD9B2}" srcOrd="2" destOrd="0" parTransId="{BF072E8C-CF45-BA48-B5F6-F36FAA29793F}" sibTransId="{77DB2AC3-B096-8A46-9285-5986D3AF31D5}"/>
    <dgm:cxn modelId="{0F20B2C3-78A7-FF49-84EA-FAAF101E44A1}" type="presOf" srcId="{77DB2AC3-B096-8A46-9285-5986D3AF31D5}" destId="{5773BE93-CE64-E042-B7BD-54B59372E808}" srcOrd="0" destOrd="0" presId="urn:microsoft.com/office/officeart/2005/8/layout/vProcess5"/>
    <dgm:cxn modelId="{78026787-C7A0-2D42-83E0-A6AD43763186}" type="presOf" srcId="{A2F880E0-8AC2-E142-94FC-959B0FE1DF36}" destId="{8F084F10-09C7-1046-8DF5-75AAB810A32E}" srcOrd="1" destOrd="0" presId="urn:microsoft.com/office/officeart/2005/8/layout/vProcess5"/>
    <dgm:cxn modelId="{8C3E13E9-36E0-474A-B0DC-CA05C1AE72FA}" type="presOf" srcId="{214E3CEE-D68C-2746-8D79-BED808E40DD7}" destId="{75630562-BEF8-AC4B-9E37-DA08782CE9E4}" srcOrd="0" destOrd="0" presId="urn:microsoft.com/office/officeart/2005/8/layout/vProcess5"/>
    <dgm:cxn modelId="{16835B78-7C8C-C643-9C0A-1D130D28FF40}" type="presOf" srcId="{214E3CEE-D68C-2746-8D79-BED808E40DD7}" destId="{3C2D2E13-DD90-C346-AB20-C9EAA7B141D1}" srcOrd="1" destOrd="0" presId="urn:microsoft.com/office/officeart/2005/8/layout/vProcess5"/>
    <dgm:cxn modelId="{1201F796-1576-454C-9F7A-E6F3A348B380}" type="presOf" srcId="{C32C16C8-8A73-6A4C-89B7-CA33623FD9B2}" destId="{E44752C2-E5A4-C049-99B7-ECFD78193CC2}" srcOrd="1" destOrd="0" presId="urn:microsoft.com/office/officeart/2005/8/layout/vProcess5"/>
    <dgm:cxn modelId="{4FC55965-0CC6-784B-9C16-95E140476E1E}" type="presOf" srcId="{A2F880E0-8AC2-E142-94FC-959B0FE1DF36}" destId="{1F648B17-158C-984C-8B54-C724BB2F80A6}" srcOrd="0" destOrd="0" presId="urn:microsoft.com/office/officeart/2005/8/layout/vProcess5"/>
    <dgm:cxn modelId="{D5AEC2BF-67EA-4E44-BDCD-5F3768A07537}" type="presOf" srcId="{2A645FF5-BD9B-314E-A3F1-35D69D4351B4}" destId="{2F58174B-CC2E-DF48-BA74-765A264BE5D3}" srcOrd="0" destOrd="0" presId="urn:microsoft.com/office/officeart/2005/8/layout/vProcess5"/>
    <dgm:cxn modelId="{EEDC947C-2DF7-9248-AAE0-8168630EE074}" srcId="{8A947C8B-3DF7-0F4C-B5EE-A444B8A75F8C}" destId="{A2F880E0-8AC2-E142-94FC-959B0FE1DF36}" srcOrd="1" destOrd="0" parTransId="{7E3CA871-2748-7F40-A847-C87668D341E3}" sibTransId="{57A993F3-7AF5-CC4D-A3F7-5CC127C10FD4}"/>
    <dgm:cxn modelId="{1C960FAB-07CB-1649-98FF-B0DF6E15B527}" type="presOf" srcId="{57A993F3-7AF5-CC4D-A3F7-5CC127C10FD4}" destId="{423FF18B-240C-9649-82AE-A1037A80F442}" srcOrd="0" destOrd="0" presId="urn:microsoft.com/office/officeart/2005/8/layout/vProcess5"/>
    <dgm:cxn modelId="{4919C40E-E2D0-5241-83A6-F0E8F5646A70}" srcId="{8A947C8B-3DF7-0F4C-B5EE-A444B8A75F8C}" destId="{214E3CEE-D68C-2746-8D79-BED808E40DD7}" srcOrd="0" destOrd="0" parTransId="{854F1711-3187-FB48-BC3D-96546B32AE7D}" sibTransId="{08CD120B-B499-834B-BC5D-72D6EEBCB59A}"/>
    <dgm:cxn modelId="{F85FE2CE-D6A9-4046-A47C-47DA3A737F26}" type="presOf" srcId="{C32C16C8-8A73-6A4C-89B7-CA33623FD9B2}" destId="{2F8A0FE1-5214-304C-B5B9-E7EE285A73A9}" srcOrd="0" destOrd="0" presId="urn:microsoft.com/office/officeart/2005/8/layout/vProcess5"/>
    <dgm:cxn modelId="{49841437-D716-F440-9AF7-197308E27409}" type="presOf" srcId="{2A645FF5-BD9B-314E-A3F1-35D69D4351B4}" destId="{C85B3978-9D71-2A4D-8D03-18982CE16779}" srcOrd="1" destOrd="0" presId="urn:microsoft.com/office/officeart/2005/8/layout/vProcess5"/>
    <dgm:cxn modelId="{8C99F6F2-87D3-BE46-8F7F-5DF92EDE96AA}" type="presOf" srcId="{8A947C8B-3DF7-0F4C-B5EE-A444B8A75F8C}" destId="{503FF8A6-8A8A-9448-94AC-1B7D0B661197}" srcOrd="0" destOrd="0" presId="urn:microsoft.com/office/officeart/2005/8/layout/vProcess5"/>
    <dgm:cxn modelId="{014FB567-0CFC-2F47-BB4A-E6FC628EB097}" srcId="{8A947C8B-3DF7-0F4C-B5EE-A444B8A75F8C}" destId="{2A645FF5-BD9B-314E-A3F1-35D69D4351B4}" srcOrd="3" destOrd="0" parTransId="{AA8327B8-DA57-2441-AB98-D8E6B704A078}" sibTransId="{164BF988-C3B4-6E4D-BC1B-822EEFBCB806}"/>
    <dgm:cxn modelId="{C0327D60-02E7-3B4F-8A6B-0DC54E69D522}" type="presParOf" srcId="{503FF8A6-8A8A-9448-94AC-1B7D0B661197}" destId="{0738AB7A-89E4-9340-94E4-FDB8F7B7AB20}" srcOrd="0" destOrd="0" presId="urn:microsoft.com/office/officeart/2005/8/layout/vProcess5"/>
    <dgm:cxn modelId="{AB0593E2-2954-C340-AE11-5E35B67218FC}" type="presParOf" srcId="{503FF8A6-8A8A-9448-94AC-1B7D0B661197}" destId="{75630562-BEF8-AC4B-9E37-DA08782CE9E4}" srcOrd="1" destOrd="0" presId="urn:microsoft.com/office/officeart/2005/8/layout/vProcess5"/>
    <dgm:cxn modelId="{FA4127A2-BBFC-3E47-BDE8-9120061A504A}" type="presParOf" srcId="{503FF8A6-8A8A-9448-94AC-1B7D0B661197}" destId="{1F648B17-158C-984C-8B54-C724BB2F80A6}" srcOrd="2" destOrd="0" presId="urn:microsoft.com/office/officeart/2005/8/layout/vProcess5"/>
    <dgm:cxn modelId="{D07E0B64-1CD6-454D-BFDF-1EFB5E468C55}" type="presParOf" srcId="{503FF8A6-8A8A-9448-94AC-1B7D0B661197}" destId="{2F8A0FE1-5214-304C-B5B9-E7EE285A73A9}" srcOrd="3" destOrd="0" presId="urn:microsoft.com/office/officeart/2005/8/layout/vProcess5"/>
    <dgm:cxn modelId="{183B8B6F-49E0-2C42-8284-2A11564E1C67}" type="presParOf" srcId="{503FF8A6-8A8A-9448-94AC-1B7D0B661197}" destId="{2F58174B-CC2E-DF48-BA74-765A264BE5D3}" srcOrd="4" destOrd="0" presId="urn:microsoft.com/office/officeart/2005/8/layout/vProcess5"/>
    <dgm:cxn modelId="{A5564339-47D6-3D46-97B5-F800CE769BFE}" type="presParOf" srcId="{503FF8A6-8A8A-9448-94AC-1B7D0B661197}" destId="{80B72B74-4505-EB4A-985F-43759730F1CD}" srcOrd="5" destOrd="0" presId="urn:microsoft.com/office/officeart/2005/8/layout/vProcess5"/>
    <dgm:cxn modelId="{0B10BA73-745D-E840-8003-9184C5724ED3}" type="presParOf" srcId="{503FF8A6-8A8A-9448-94AC-1B7D0B661197}" destId="{423FF18B-240C-9649-82AE-A1037A80F442}" srcOrd="6" destOrd="0" presId="urn:microsoft.com/office/officeart/2005/8/layout/vProcess5"/>
    <dgm:cxn modelId="{1193C316-9D53-5D46-ACFD-7A1D08A9BB0F}" type="presParOf" srcId="{503FF8A6-8A8A-9448-94AC-1B7D0B661197}" destId="{5773BE93-CE64-E042-B7BD-54B59372E808}" srcOrd="7" destOrd="0" presId="urn:microsoft.com/office/officeart/2005/8/layout/vProcess5"/>
    <dgm:cxn modelId="{51F20CCB-924A-2E44-B276-E13C47B271C2}" type="presParOf" srcId="{503FF8A6-8A8A-9448-94AC-1B7D0B661197}" destId="{3C2D2E13-DD90-C346-AB20-C9EAA7B141D1}" srcOrd="8" destOrd="0" presId="urn:microsoft.com/office/officeart/2005/8/layout/vProcess5"/>
    <dgm:cxn modelId="{781A2E9B-9306-6445-BD05-00501B0EF839}" type="presParOf" srcId="{503FF8A6-8A8A-9448-94AC-1B7D0B661197}" destId="{8F084F10-09C7-1046-8DF5-75AAB810A32E}" srcOrd="9" destOrd="0" presId="urn:microsoft.com/office/officeart/2005/8/layout/vProcess5"/>
    <dgm:cxn modelId="{F13201A2-4B2F-9243-90B9-95E87067A5BB}" type="presParOf" srcId="{503FF8A6-8A8A-9448-94AC-1B7D0B661197}" destId="{E44752C2-E5A4-C049-99B7-ECFD78193CC2}" srcOrd="10" destOrd="0" presId="urn:microsoft.com/office/officeart/2005/8/layout/vProcess5"/>
    <dgm:cxn modelId="{6D1E5565-D58B-494F-A0D9-3AFED45167AE}" type="presParOf" srcId="{503FF8A6-8A8A-9448-94AC-1B7D0B661197}" destId="{C85B3978-9D71-2A4D-8D03-18982CE16779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F9B0EC-F7B2-B148-AEC5-7EC12C8C18A8}" type="doc">
      <dgm:prSet loTypeId="urn:microsoft.com/office/officeart/2005/8/layout/cycle5" loCatId="cycle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s-ES_tradnl"/>
        </a:p>
      </dgm:t>
    </dgm:pt>
    <dgm:pt modelId="{E30ADA3F-C554-7E46-9D0D-A559DDE33ADB}">
      <dgm:prSet phldrT="[Texto]"/>
      <dgm:spPr/>
      <dgm:t>
        <a:bodyPr/>
        <a:lstStyle/>
        <a:p>
          <a:r>
            <a:rPr lang="es-ES_tradnl" dirty="0" smtClean="0">
              <a:solidFill>
                <a:srgbClr val="748560"/>
              </a:solidFill>
            </a:rPr>
            <a:t>FORO CIUDADANO POR LA MOVILIDAD SOSTENIBLE</a:t>
          </a:r>
          <a:endParaRPr lang="es-ES_tradnl" dirty="0">
            <a:solidFill>
              <a:srgbClr val="748560"/>
            </a:solidFill>
          </a:endParaRPr>
        </a:p>
      </dgm:t>
    </dgm:pt>
    <dgm:pt modelId="{6B7DF815-2769-0D44-B50A-BAF3F790B239}" type="parTrans" cxnId="{50557A16-22B8-5644-AB62-002039111AC5}">
      <dgm:prSet/>
      <dgm:spPr/>
      <dgm:t>
        <a:bodyPr/>
        <a:lstStyle/>
        <a:p>
          <a:endParaRPr lang="es-ES_tradnl"/>
        </a:p>
      </dgm:t>
    </dgm:pt>
    <dgm:pt modelId="{3B4022E3-D51C-D44E-B997-9E49ABD3C191}" type="sibTrans" cxnId="{50557A16-22B8-5644-AB62-002039111AC5}">
      <dgm:prSet/>
      <dgm:spPr/>
      <dgm:t>
        <a:bodyPr/>
        <a:lstStyle/>
        <a:p>
          <a:endParaRPr lang="es-ES_tradnl"/>
        </a:p>
      </dgm:t>
    </dgm:pt>
    <dgm:pt modelId="{6985DFC3-1273-7745-B84D-E7DC5AC638D2}">
      <dgm:prSet phldrT="[Texto]"/>
      <dgm:spPr/>
      <dgm:t>
        <a:bodyPr/>
        <a:lstStyle/>
        <a:p>
          <a:r>
            <a:rPr lang="es-ES_tradnl" dirty="0" smtClean="0"/>
            <a:t>T</a:t>
          </a:r>
          <a:r>
            <a:rPr lang="es-ES_tradnl" dirty="0" smtClean="0"/>
            <a:t>ÉCNICOS MUNICIPALES</a:t>
          </a:r>
          <a:endParaRPr lang="es-ES_tradnl" dirty="0"/>
        </a:p>
      </dgm:t>
    </dgm:pt>
    <dgm:pt modelId="{AEB7AAA2-23F1-424B-9237-C0A450FBFEC9}" type="parTrans" cxnId="{6D1715EB-906A-0440-8DF4-E141F37621D3}">
      <dgm:prSet/>
      <dgm:spPr/>
      <dgm:t>
        <a:bodyPr/>
        <a:lstStyle/>
        <a:p>
          <a:endParaRPr lang="es-ES_tradnl"/>
        </a:p>
      </dgm:t>
    </dgm:pt>
    <dgm:pt modelId="{23FC03D3-B6A8-ED4F-8D4D-5FCDA50170D0}" type="sibTrans" cxnId="{6D1715EB-906A-0440-8DF4-E141F37621D3}">
      <dgm:prSet/>
      <dgm:spPr/>
      <dgm:t>
        <a:bodyPr/>
        <a:lstStyle/>
        <a:p>
          <a:endParaRPr lang="es-ES_tradnl"/>
        </a:p>
      </dgm:t>
    </dgm:pt>
    <dgm:pt modelId="{EA7FBED1-1507-C845-96AC-FE11F64223D8}">
      <dgm:prSet phldrT="[Texto]"/>
      <dgm:spPr/>
      <dgm:t>
        <a:bodyPr/>
        <a:lstStyle/>
        <a:p>
          <a:r>
            <a:rPr lang="es-ES_tradnl" dirty="0" smtClean="0"/>
            <a:t>COLECTIVOS SOCIALES</a:t>
          </a:r>
          <a:endParaRPr lang="es-ES_tradnl" dirty="0"/>
        </a:p>
      </dgm:t>
    </dgm:pt>
    <dgm:pt modelId="{8F65EE1F-7123-0844-BE42-63825FBEF722}" type="parTrans" cxnId="{3357D292-E210-F647-AFBF-EF75A7DEC041}">
      <dgm:prSet/>
      <dgm:spPr/>
      <dgm:t>
        <a:bodyPr/>
        <a:lstStyle/>
        <a:p>
          <a:endParaRPr lang="es-ES_tradnl"/>
        </a:p>
      </dgm:t>
    </dgm:pt>
    <dgm:pt modelId="{31000B5B-0F00-A240-805E-D2BB6CFD25BC}" type="sibTrans" cxnId="{3357D292-E210-F647-AFBF-EF75A7DEC041}">
      <dgm:prSet/>
      <dgm:spPr/>
      <dgm:t>
        <a:bodyPr/>
        <a:lstStyle/>
        <a:p>
          <a:endParaRPr lang="es-ES_tradnl"/>
        </a:p>
      </dgm:t>
    </dgm:pt>
    <dgm:pt modelId="{B37F1C7B-8779-0F4B-BE2B-A6AC3FB1E66D}">
      <dgm:prSet phldrT="[Texto]"/>
      <dgm:spPr/>
      <dgm:t>
        <a:bodyPr/>
        <a:lstStyle/>
        <a:p>
          <a:r>
            <a:rPr lang="es-ES_tradnl" dirty="0" smtClean="0"/>
            <a:t>ASOCIACIONES DE VECINOS</a:t>
          </a:r>
          <a:endParaRPr lang="es-ES_tradnl" dirty="0"/>
        </a:p>
      </dgm:t>
    </dgm:pt>
    <dgm:pt modelId="{57794776-7F6A-C841-8205-205F4AF2B0F4}" type="parTrans" cxnId="{C3D0690C-F05E-F045-9D60-7B5DE6BF8E87}">
      <dgm:prSet/>
      <dgm:spPr/>
      <dgm:t>
        <a:bodyPr/>
        <a:lstStyle/>
        <a:p>
          <a:endParaRPr lang="es-ES_tradnl"/>
        </a:p>
      </dgm:t>
    </dgm:pt>
    <dgm:pt modelId="{6DDCC5E5-373B-8D47-B1FC-A1DEBA865770}" type="sibTrans" cxnId="{C3D0690C-F05E-F045-9D60-7B5DE6BF8E87}">
      <dgm:prSet/>
      <dgm:spPr/>
      <dgm:t>
        <a:bodyPr/>
        <a:lstStyle/>
        <a:p>
          <a:endParaRPr lang="es-ES_tradnl"/>
        </a:p>
      </dgm:t>
    </dgm:pt>
    <dgm:pt modelId="{2D419ED4-FA6F-0D44-8DAE-383240AE1370}">
      <dgm:prSet phldrT="[Texto]"/>
      <dgm:spPr/>
      <dgm:t>
        <a:bodyPr/>
        <a:lstStyle/>
        <a:p>
          <a:r>
            <a:rPr lang="es-ES_tradnl" dirty="0" smtClean="0"/>
            <a:t>REPRESENTANTES POL</a:t>
          </a:r>
          <a:r>
            <a:rPr lang="es-ES_tradnl" dirty="0" smtClean="0"/>
            <a:t>ÍTICOS</a:t>
          </a:r>
          <a:endParaRPr lang="es-ES_tradnl" dirty="0"/>
        </a:p>
      </dgm:t>
    </dgm:pt>
    <dgm:pt modelId="{68986DDB-E1E4-ED45-8CD8-FA621B93663A}" type="parTrans" cxnId="{369271C1-2BB7-254F-AC52-FEDA45A4BF43}">
      <dgm:prSet/>
      <dgm:spPr/>
      <dgm:t>
        <a:bodyPr/>
        <a:lstStyle/>
        <a:p>
          <a:endParaRPr lang="es-ES_tradnl"/>
        </a:p>
      </dgm:t>
    </dgm:pt>
    <dgm:pt modelId="{45DF9246-F37A-3E4B-B961-5D4329F3D73B}" type="sibTrans" cxnId="{369271C1-2BB7-254F-AC52-FEDA45A4BF43}">
      <dgm:prSet/>
      <dgm:spPr/>
      <dgm:t>
        <a:bodyPr/>
        <a:lstStyle/>
        <a:p>
          <a:endParaRPr lang="es-ES_tradnl"/>
        </a:p>
      </dgm:t>
    </dgm:pt>
    <dgm:pt modelId="{396A3751-2148-2B4B-904D-4047DEEA3FD7}" type="pres">
      <dgm:prSet presAssocID="{61F9B0EC-F7B2-B148-AEC5-7EC12C8C18A8}" presName="cycle" presStyleCnt="0">
        <dgm:presLayoutVars>
          <dgm:dir/>
          <dgm:resizeHandles val="exact"/>
        </dgm:presLayoutVars>
      </dgm:prSet>
      <dgm:spPr/>
    </dgm:pt>
    <dgm:pt modelId="{6CF99A66-3408-B74F-8E62-6D38ECE6D74E}" type="pres">
      <dgm:prSet presAssocID="{E30ADA3F-C554-7E46-9D0D-A559DDE33AD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6F324A8-F293-564D-A287-374070682F7A}" type="pres">
      <dgm:prSet presAssocID="{E30ADA3F-C554-7E46-9D0D-A559DDE33ADB}" presName="spNode" presStyleCnt="0"/>
      <dgm:spPr/>
    </dgm:pt>
    <dgm:pt modelId="{32296779-7EBB-F24D-80A8-63A70DD56C23}" type="pres">
      <dgm:prSet presAssocID="{3B4022E3-D51C-D44E-B997-9E49ABD3C191}" presName="sibTrans" presStyleLbl="sibTrans1D1" presStyleIdx="0" presStyleCnt="5"/>
      <dgm:spPr/>
    </dgm:pt>
    <dgm:pt modelId="{32214A95-51F1-4640-B8C3-D836D618D4D1}" type="pres">
      <dgm:prSet presAssocID="{6985DFC3-1273-7745-B84D-E7DC5AC638D2}" presName="node" presStyleLbl="node1" presStyleIdx="1" presStyleCnt="5">
        <dgm:presLayoutVars>
          <dgm:bulletEnabled val="1"/>
        </dgm:presLayoutVars>
      </dgm:prSet>
      <dgm:spPr/>
    </dgm:pt>
    <dgm:pt modelId="{502BDFA9-79C9-D44C-B404-C3971E5DC6E3}" type="pres">
      <dgm:prSet presAssocID="{6985DFC3-1273-7745-B84D-E7DC5AC638D2}" presName="spNode" presStyleCnt="0"/>
      <dgm:spPr/>
    </dgm:pt>
    <dgm:pt modelId="{B0A13B86-1B74-5443-BA5A-C07C10357382}" type="pres">
      <dgm:prSet presAssocID="{23FC03D3-B6A8-ED4F-8D4D-5FCDA50170D0}" presName="sibTrans" presStyleLbl="sibTrans1D1" presStyleIdx="1" presStyleCnt="5"/>
      <dgm:spPr/>
    </dgm:pt>
    <dgm:pt modelId="{96FC2B91-72C2-0D4C-BA97-8721106D7F99}" type="pres">
      <dgm:prSet presAssocID="{EA7FBED1-1507-C845-96AC-FE11F64223D8}" presName="node" presStyleLbl="node1" presStyleIdx="2" presStyleCnt="5">
        <dgm:presLayoutVars>
          <dgm:bulletEnabled val="1"/>
        </dgm:presLayoutVars>
      </dgm:prSet>
      <dgm:spPr/>
    </dgm:pt>
    <dgm:pt modelId="{1A632E82-CFD3-8143-97E6-737EC3D26D01}" type="pres">
      <dgm:prSet presAssocID="{EA7FBED1-1507-C845-96AC-FE11F64223D8}" presName="spNode" presStyleCnt="0"/>
      <dgm:spPr/>
    </dgm:pt>
    <dgm:pt modelId="{36676C88-F3B2-864C-9FC5-E94D1A04670F}" type="pres">
      <dgm:prSet presAssocID="{31000B5B-0F00-A240-805E-D2BB6CFD25BC}" presName="sibTrans" presStyleLbl="sibTrans1D1" presStyleIdx="2" presStyleCnt="5"/>
      <dgm:spPr/>
    </dgm:pt>
    <dgm:pt modelId="{843A31B7-A23C-9F4F-8FDF-0317F9E3E517}" type="pres">
      <dgm:prSet presAssocID="{B37F1C7B-8779-0F4B-BE2B-A6AC3FB1E66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0CB0F442-36C6-F94F-AC3F-E7FECC27FB02}" type="pres">
      <dgm:prSet presAssocID="{B37F1C7B-8779-0F4B-BE2B-A6AC3FB1E66D}" presName="spNode" presStyleCnt="0"/>
      <dgm:spPr/>
    </dgm:pt>
    <dgm:pt modelId="{F41A5185-859F-3C4C-A2B3-8C200C697FE7}" type="pres">
      <dgm:prSet presAssocID="{6DDCC5E5-373B-8D47-B1FC-A1DEBA865770}" presName="sibTrans" presStyleLbl="sibTrans1D1" presStyleIdx="3" presStyleCnt="5"/>
      <dgm:spPr/>
    </dgm:pt>
    <dgm:pt modelId="{6CF8CADD-7F3E-0545-B4FC-2163ED3B98C1}" type="pres">
      <dgm:prSet presAssocID="{2D419ED4-FA6F-0D44-8DAE-383240AE137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38430C9-4526-3D43-B571-E79F25F19BDF}" type="pres">
      <dgm:prSet presAssocID="{2D419ED4-FA6F-0D44-8DAE-383240AE1370}" presName="spNode" presStyleCnt="0"/>
      <dgm:spPr/>
    </dgm:pt>
    <dgm:pt modelId="{B2A29DF1-DAA2-0548-ABFB-68E2675DBFF7}" type="pres">
      <dgm:prSet presAssocID="{45DF9246-F37A-3E4B-B961-5D4329F3D73B}" presName="sibTrans" presStyleLbl="sibTrans1D1" presStyleIdx="4" presStyleCnt="5"/>
      <dgm:spPr/>
    </dgm:pt>
  </dgm:ptLst>
  <dgm:cxnLst>
    <dgm:cxn modelId="{823985C5-6E3D-2A48-8BF5-754776B0B092}" type="presOf" srcId="{6985DFC3-1273-7745-B84D-E7DC5AC638D2}" destId="{32214A95-51F1-4640-B8C3-D836D618D4D1}" srcOrd="0" destOrd="0" presId="urn:microsoft.com/office/officeart/2005/8/layout/cycle5"/>
    <dgm:cxn modelId="{84B404B8-BB1F-BF49-9BD8-004BB2D73906}" type="presOf" srcId="{EA7FBED1-1507-C845-96AC-FE11F64223D8}" destId="{96FC2B91-72C2-0D4C-BA97-8721106D7F99}" srcOrd="0" destOrd="0" presId="urn:microsoft.com/office/officeart/2005/8/layout/cycle5"/>
    <dgm:cxn modelId="{08BADE59-7380-AF4F-A063-41DEF57D573C}" type="presOf" srcId="{E30ADA3F-C554-7E46-9D0D-A559DDE33ADB}" destId="{6CF99A66-3408-B74F-8E62-6D38ECE6D74E}" srcOrd="0" destOrd="0" presId="urn:microsoft.com/office/officeart/2005/8/layout/cycle5"/>
    <dgm:cxn modelId="{7AC0E256-0D54-5E4D-A045-2FBF219A253B}" type="presOf" srcId="{B37F1C7B-8779-0F4B-BE2B-A6AC3FB1E66D}" destId="{843A31B7-A23C-9F4F-8FDF-0317F9E3E517}" srcOrd="0" destOrd="0" presId="urn:microsoft.com/office/officeart/2005/8/layout/cycle5"/>
    <dgm:cxn modelId="{5F0FA2A8-8939-9B47-BA05-CD91063A7A91}" type="presOf" srcId="{2D419ED4-FA6F-0D44-8DAE-383240AE1370}" destId="{6CF8CADD-7F3E-0545-B4FC-2163ED3B98C1}" srcOrd="0" destOrd="0" presId="urn:microsoft.com/office/officeart/2005/8/layout/cycle5"/>
    <dgm:cxn modelId="{C3D0690C-F05E-F045-9D60-7B5DE6BF8E87}" srcId="{61F9B0EC-F7B2-B148-AEC5-7EC12C8C18A8}" destId="{B37F1C7B-8779-0F4B-BE2B-A6AC3FB1E66D}" srcOrd="3" destOrd="0" parTransId="{57794776-7F6A-C841-8205-205F4AF2B0F4}" sibTransId="{6DDCC5E5-373B-8D47-B1FC-A1DEBA865770}"/>
    <dgm:cxn modelId="{2587862A-137F-7D44-8230-F2D623E1C23B}" type="presOf" srcId="{61F9B0EC-F7B2-B148-AEC5-7EC12C8C18A8}" destId="{396A3751-2148-2B4B-904D-4047DEEA3FD7}" srcOrd="0" destOrd="0" presId="urn:microsoft.com/office/officeart/2005/8/layout/cycle5"/>
    <dgm:cxn modelId="{369271C1-2BB7-254F-AC52-FEDA45A4BF43}" srcId="{61F9B0EC-F7B2-B148-AEC5-7EC12C8C18A8}" destId="{2D419ED4-FA6F-0D44-8DAE-383240AE1370}" srcOrd="4" destOrd="0" parTransId="{68986DDB-E1E4-ED45-8CD8-FA621B93663A}" sibTransId="{45DF9246-F37A-3E4B-B961-5D4329F3D73B}"/>
    <dgm:cxn modelId="{A09C4B5D-80C3-5848-8AC4-F3A26417FEE1}" type="presOf" srcId="{31000B5B-0F00-A240-805E-D2BB6CFD25BC}" destId="{36676C88-F3B2-864C-9FC5-E94D1A04670F}" srcOrd="0" destOrd="0" presId="urn:microsoft.com/office/officeart/2005/8/layout/cycle5"/>
    <dgm:cxn modelId="{6D1715EB-906A-0440-8DF4-E141F37621D3}" srcId="{61F9B0EC-F7B2-B148-AEC5-7EC12C8C18A8}" destId="{6985DFC3-1273-7745-B84D-E7DC5AC638D2}" srcOrd="1" destOrd="0" parTransId="{AEB7AAA2-23F1-424B-9237-C0A450FBFEC9}" sibTransId="{23FC03D3-B6A8-ED4F-8D4D-5FCDA50170D0}"/>
    <dgm:cxn modelId="{8E2CF395-0119-1A4A-ACDB-D0D963116261}" type="presOf" srcId="{6DDCC5E5-373B-8D47-B1FC-A1DEBA865770}" destId="{F41A5185-859F-3C4C-A2B3-8C200C697FE7}" srcOrd="0" destOrd="0" presId="urn:microsoft.com/office/officeart/2005/8/layout/cycle5"/>
    <dgm:cxn modelId="{50557A16-22B8-5644-AB62-002039111AC5}" srcId="{61F9B0EC-F7B2-B148-AEC5-7EC12C8C18A8}" destId="{E30ADA3F-C554-7E46-9D0D-A559DDE33ADB}" srcOrd="0" destOrd="0" parTransId="{6B7DF815-2769-0D44-B50A-BAF3F790B239}" sibTransId="{3B4022E3-D51C-D44E-B997-9E49ABD3C191}"/>
    <dgm:cxn modelId="{AFD864DA-6211-2643-8E44-BCECDB8CB3C4}" type="presOf" srcId="{45DF9246-F37A-3E4B-B961-5D4329F3D73B}" destId="{B2A29DF1-DAA2-0548-ABFB-68E2675DBFF7}" srcOrd="0" destOrd="0" presId="urn:microsoft.com/office/officeart/2005/8/layout/cycle5"/>
    <dgm:cxn modelId="{9B74D2AE-1847-EC47-9C1F-422DD75EA31B}" type="presOf" srcId="{3B4022E3-D51C-D44E-B997-9E49ABD3C191}" destId="{32296779-7EBB-F24D-80A8-63A70DD56C23}" srcOrd="0" destOrd="0" presId="urn:microsoft.com/office/officeart/2005/8/layout/cycle5"/>
    <dgm:cxn modelId="{3357D292-E210-F647-AFBF-EF75A7DEC041}" srcId="{61F9B0EC-F7B2-B148-AEC5-7EC12C8C18A8}" destId="{EA7FBED1-1507-C845-96AC-FE11F64223D8}" srcOrd="2" destOrd="0" parTransId="{8F65EE1F-7123-0844-BE42-63825FBEF722}" sibTransId="{31000B5B-0F00-A240-805E-D2BB6CFD25BC}"/>
    <dgm:cxn modelId="{155985FE-DD64-D24A-8C6B-5D39A6FBD519}" type="presOf" srcId="{23FC03D3-B6A8-ED4F-8D4D-5FCDA50170D0}" destId="{B0A13B86-1B74-5443-BA5A-C07C10357382}" srcOrd="0" destOrd="0" presId="urn:microsoft.com/office/officeart/2005/8/layout/cycle5"/>
    <dgm:cxn modelId="{23AEDC30-11EB-9F4C-83D8-850AE055E259}" type="presParOf" srcId="{396A3751-2148-2B4B-904D-4047DEEA3FD7}" destId="{6CF99A66-3408-B74F-8E62-6D38ECE6D74E}" srcOrd="0" destOrd="0" presId="urn:microsoft.com/office/officeart/2005/8/layout/cycle5"/>
    <dgm:cxn modelId="{5F1769B0-9705-4C45-9F32-1FAB2FFE9255}" type="presParOf" srcId="{396A3751-2148-2B4B-904D-4047DEEA3FD7}" destId="{46F324A8-F293-564D-A287-374070682F7A}" srcOrd="1" destOrd="0" presId="urn:microsoft.com/office/officeart/2005/8/layout/cycle5"/>
    <dgm:cxn modelId="{86AC376F-D2C2-7E4E-9D4E-D600FD14785E}" type="presParOf" srcId="{396A3751-2148-2B4B-904D-4047DEEA3FD7}" destId="{32296779-7EBB-F24D-80A8-63A70DD56C23}" srcOrd="2" destOrd="0" presId="urn:microsoft.com/office/officeart/2005/8/layout/cycle5"/>
    <dgm:cxn modelId="{FD8FF399-F961-C14E-AED6-8D5EC59D5878}" type="presParOf" srcId="{396A3751-2148-2B4B-904D-4047DEEA3FD7}" destId="{32214A95-51F1-4640-B8C3-D836D618D4D1}" srcOrd="3" destOrd="0" presId="urn:microsoft.com/office/officeart/2005/8/layout/cycle5"/>
    <dgm:cxn modelId="{FA9ECEC9-3D84-D242-9BBD-2DD924160B81}" type="presParOf" srcId="{396A3751-2148-2B4B-904D-4047DEEA3FD7}" destId="{502BDFA9-79C9-D44C-B404-C3971E5DC6E3}" srcOrd="4" destOrd="0" presId="urn:microsoft.com/office/officeart/2005/8/layout/cycle5"/>
    <dgm:cxn modelId="{BA8D723D-5357-9C4D-A3E2-902FF9C90903}" type="presParOf" srcId="{396A3751-2148-2B4B-904D-4047DEEA3FD7}" destId="{B0A13B86-1B74-5443-BA5A-C07C10357382}" srcOrd="5" destOrd="0" presId="urn:microsoft.com/office/officeart/2005/8/layout/cycle5"/>
    <dgm:cxn modelId="{C354DFFF-5414-9447-8F41-E802036C27CB}" type="presParOf" srcId="{396A3751-2148-2B4B-904D-4047DEEA3FD7}" destId="{96FC2B91-72C2-0D4C-BA97-8721106D7F99}" srcOrd="6" destOrd="0" presId="urn:microsoft.com/office/officeart/2005/8/layout/cycle5"/>
    <dgm:cxn modelId="{BECE5AF6-AA16-8646-B408-EEE074205348}" type="presParOf" srcId="{396A3751-2148-2B4B-904D-4047DEEA3FD7}" destId="{1A632E82-CFD3-8143-97E6-737EC3D26D01}" srcOrd="7" destOrd="0" presId="urn:microsoft.com/office/officeart/2005/8/layout/cycle5"/>
    <dgm:cxn modelId="{229BF02A-A0C6-4D4A-9B09-0E40FE7CBBF8}" type="presParOf" srcId="{396A3751-2148-2B4B-904D-4047DEEA3FD7}" destId="{36676C88-F3B2-864C-9FC5-E94D1A04670F}" srcOrd="8" destOrd="0" presId="urn:microsoft.com/office/officeart/2005/8/layout/cycle5"/>
    <dgm:cxn modelId="{73F63486-15DD-CD47-88DF-132D567A6FD0}" type="presParOf" srcId="{396A3751-2148-2B4B-904D-4047DEEA3FD7}" destId="{843A31B7-A23C-9F4F-8FDF-0317F9E3E517}" srcOrd="9" destOrd="0" presId="urn:microsoft.com/office/officeart/2005/8/layout/cycle5"/>
    <dgm:cxn modelId="{8B922525-903B-584B-B731-EEAFC7DA9E18}" type="presParOf" srcId="{396A3751-2148-2B4B-904D-4047DEEA3FD7}" destId="{0CB0F442-36C6-F94F-AC3F-E7FECC27FB02}" srcOrd="10" destOrd="0" presId="urn:microsoft.com/office/officeart/2005/8/layout/cycle5"/>
    <dgm:cxn modelId="{1BE88CD4-7EA3-8745-A487-450F3186849B}" type="presParOf" srcId="{396A3751-2148-2B4B-904D-4047DEEA3FD7}" destId="{F41A5185-859F-3C4C-A2B3-8C200C697FE7}" srcOrd="11" destOrd="0" presId="urn:microsoft.com/office/officeart/2005/8/layout/cycle5"/>
    <dgm:cxn modelId="{0BC3579B-B6BE-9C4C-9CFC-DDAC5BF65B3C}" type="presParOf" srcId="{396A3751-2148-2B4B-904D-4047DEEA3FD7}" destId="{6CF8CADD-7F3E-0545-B4FC-2163ED3B98C1}" srcOrd="12" destOrd="0" presId="urn:microsoft.com/office/officeart/2005/8/layout/cycle5"/>
    <dgm:cxn modelId="{27C8D86C-20AF-9841-96C5-0179EB0638E3}" type="presParOf" srcId="{396A3751-2148-2B4B-904D-4047DEEA3FD7}" destId="{938430C9-4526-3D43-B571-E79F25F19BDF}" srcOrd="13" destOrd="0" presId="urn:microsoft.com/office/officeart/2005/8/layout/cycle5"/>
    <dgm:cxn modelId="{DFC911DA-9F2F-A847-84F1-C41E420640CD}" type="presParOf" srcId="{396A3751-2148-2B4B-904D-4047DEEA3FD7}" destId="{B2A29DF1-DAA2-0548-ABFB-68E2675DBFF7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57F103-1C65-384C-BD65-36750CC8C46E}" type="doc">
      <dgm:prSet loTypeId="urn:microsoft.com/office/officeart/2005/8/layout/process4" loCatId="process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s-ES_tradnl"/>
        </a:p>
      </dgm:t>
    </dgm:pt>
    <dgm:pt modelId="{66656499-3126-2845-B37A-9F781C458CB9}">
      <dgm:prSet phldrT="[Texto]"/>
      <dgm:spPr/>
      <dgm:t>
        <a:bodyPr/>
        <a:lstStyle/>
        <a:p>
          <a:r>
            <a:rPr lang="es-ES_tradnl" dirty="0" smtClean="0"/>
            <a:t>Revertir la tendencia del reparto modal, reduciendo el uso del autom</a:t>
          </a:r>
          <a:r>
            <a:rPr lang="es-ES_tradnl" dirty="0" smtClean="0"/>
            <a:t>óvil y trasvasando viajeros al transporte público y a la bicicleta</a:t>
          </a:r>
          <a:endParaRPr lang="es-ES_tradnl" dirty="0"/>
        </a:p>
      </dgm:t>
    </dgm:pt>
    <dgm:pt modelId="{F559FD78-395A-104F-AC43-7075707A222C}" type="parTrans" cxnId="{897795A9-8D9B-0040-AF03-1C36DFE482CA}">
      <dgm:prSet/>
      <dgm:spPr/>
      <dgm:t>
        <a:bodyPr/>
        <a:lstStyle/>
        <a:p>
          <a:endParaRPr lang="es-ES_tradnl"/>
        </a:p>
      </dgm:t>
    </dgm:pt>
    <dgm:pt modelId="{772CC288-784A-B640-BEC2-BDBBABE0699D}" type="sibTrans" cxnId="{897795A9-8D9B-0040-AF03-1C36DFE482CA}">
      <dgm:prSet/>
      <dgm:spPr/>
      <dgm:t>
        <a:bodyPr/>
        <a:lstStyle/>
        <a:p>
          <a:endParaRPr lang="es-ES_tradnl"/>
        </a:p>
      </dgm:t>
    </dgm:pt>
    <dgm:pt modelId="{7AC27E4C-2A88-AE47-94A1-C62E0D0FFA90}">
      <dgm:prSet phldrT="[Texto]"/>
      <dgm:spPr/>
      <dgm:t>
        <a:bodyPr/>
        <a:lstStyle/>
        <a:p>
          <a:r>
            <a:rPr lang="es-ES_tradnl" dirty="0" smtClean="0"/>
            <a:t>Reducir el n</a:t>
          </a:r>
          <a:r>
            <a:rPr lang="es-ES_tradnl" dirty="0" smtClean="0"/>
            <a:t>úmero de desplazamientos para satisfacer las necesidades cotidianas</a:t>
          </a:r>
          <a:endParaRPr lang="es-ES_tradnl" dirty="0"/>
        </a:p>
      </dgm:t>
    </dgm:pt>
    <dgm:pt modelId="{4354DEE4-7844-EA48-A4A1-C7DBCC6E0D82}" type="parTrans" cxnId="{B43C6C46-B18F-FD48-A294-5F3819063CD1}">
      <dgm:prSet/>
      <dgm:spPr/>
      <dgm:t>
        <a:bodyPr/>
        <a:lstStyle/>
        <a:p>
          <a:endParaRPr lang="es-ES_tradnl"/>
        </a:p>
      </dgm:t>
    </dgm:pt>
    <dgm:pt modelId="{3C2F7D23-773E-884B-8FFD-AAD01F68F6AD}" type="sibTrans" cxnId="{B43C6C46-B18F-FD48-A294-5F3819063CD1}">
      <dgm:prSet/>
      <dgm:spPr/>
      <dgm:t>
        <a:bodyPr/>
        <a:lstStyle/>
        <a:p>
          <a:endParaRPr lang="es-ES_tradnl"/>
        </a:p>
      </dgm:t>
    </dgm:pt>
    <dgm:pt modelId="{E3D7681F-E674-D545-B8DA-9B495D54A036}">
      <dgm:prSet phldrT="[Texto]"/>
      <dgm:spPr/>
      <dgm:t>
        <a:bodyPr/>
        <a:lstStyle/>
        <a:p>
          <a:r>
            <a:rPr lang="es-ES_tradnl" dirty="0" smtClean="0"/>
            <a:t>Crear redes funcionales para la movilidad peatonal y ciclista</a:t>
          </a:r>
          <a:endParaRPr lang="es-ES_tradnl" dirty="0"/>
        </a:p>
      </dgm:t>
    </dgm:pt>
    <dgm:pt modelId="{AA395EDC-49F0-9C4B-BA9C-F29EAED83139}" type="parTrans" cxnId="{ADEEC16D-56E3-164A-A4BB-845C89BB6244}">
      <dgm:prSet/>
      <dgm:spPr/>
      <dgm:t>
        <a:bodyPr/>
        <a:lstStyle/>
        <a:p>
          <a:endParaRPr lang="es-ES_tradnl"/>
        </a:p>
      </dgm:t>
    </dgm:pt>
    <dgm:pt modelId="{8271E2BA-7A41-3D40-A248-0F632D2A70E3}" type="sibTrans" cxnId="{ADEEC16D-56E3-164A-A4BB-845C89BB6244}">
      <dgm:prSet/>
      <dgm:spPr/>
      <dgm:t>
        <a:bodyPr/>
        <a:lstStyle/>
        <a:p>
          <a:endParaRPr lang="es-ES_tradnl"/>
        </a:p>
      </dgm:t>
    </dgm:pt>
    <dgm:pt modelId="{5E17AEE9-8B43-3C42-A3C7-9561D152DD76}">
      <dgm:prSet phldrT="[Texto]"/>
      <dgm:spPr/>
      <dgm:t>
        <a:bodyPr/>
        <a:lstStyle/>
        <a:p>
          <a:r>
            <a:rPr lang="es-ES_tradnl" dirty="0" smtClean="0"/>
            <a:t>Poner en valor el Espacio P</a:t>
          </a:r>
          <a:r>
            <a:rPr lang="es-ES_tradnl" dirty="0" smtClean="0"/>
            <a:t>úblico como lugar para la convivencia ciudadana</a:t>
          </a:r>
          <a:endParaRPr lang="es-ES_tradnl" dirty="0"/>
        </a:p>
      </dgm:t>
    </dgm:pt>
    <dgm:pt modelId="{9283905B-C76D-1E42-9D02-DAD637CBEABD}" type="parTrans" cxnId="{55324A5D-9024-7B4B-AC31-1391DA8D2F90}">
      <dgm:prSet/>
      <dgm:spPr/>
      <dgm:t>
        <a:bodyPr/>
        <a:lstStyle/>
        <a:p>
          <a:endParaRPr lang="es-ES_tradnl"/>
        </a:p>
      </dgm:t>
    </dgm:pt>
    <dgm:pt modelId="{6C555DFD-5ADD-1048-AEBD-3B838373D23B}" type="sibTrans" cxnId="{55324A5D-9024-7B4B-AC31-1391DA8D2F90}">
      <dgm:prSet/>
      <dgm:spPr/>
      <dgm:t>
        <a:bodyPr/>
        <a:lstStyle/>
        <a:p>
          <a:endParaRPr lang="es-ES_tradnl"/>
        </a:p>
      </dgm:t>
    </dgm:pt>
    <dgm:pt modelId="{9C0061B1-E8EF-1644-B35E-773DEBE4AED4}" type="pres">
      <dgm:prSet presAssocID="{B457F103-1C65-384C-BD65-36750CC8C46E}" presName="Name0" presStyleCnt="0">
        <dgm:presLayoutVars>
          <dgm:dir/>
          <dgm:animLvl val="lvl"/>
          <dgm:resizeHandles val="exact"/>
        </dgm:presLayoutVars>
      </dgm:prSet>
      <dgm:spPr/>
    </dgm:pt>
    <dgm:pt modelId="{2C22117D-8A6B-5440-BA05-4727D080C764}" type="pres">
      <dgm:prSet presAssocID="{5E17AEE9-8B43-3C42-A3C7-9561D152DD76}" presName="boxAndChildren" presStyleCnt="0"/>
      <dgm:spPr/>
    </dgm:pt>
    <dgm:pt modelId="{AC8EDA2C-ECB3-C249-9632-E5DBFE8ACFDE}" type="pres">
      <dgm:prSet presAssocID="{5E17AEE9-8B43-3C42-A3C7-9561D152DD76}" presName="parentTextBox" presStyleLbl="node1" presStyleIdx="0" presStyleCnt="4"/>
      <dgm:spPr/>
      <dgm:t>
        <a:bodyPr/>
        <a:lstStyle/>
        <a:p>
          <a:endParaRPr lang="es-ES_tradnl"/>
        </a:p>
      </dgm:t>
    </dgm:pt>
    <dgm:pt modelId="{9A531F95-4A3F-E646-8E30-2A7DE5C855D7}" type="pres">
      <dgm:prSet presAssocID="{8271E2BA-7A41-3D40-A248-0F632D2A70E3}" presName="sp" presStyleCnt="0"/>
      <dgm:spPr/>
    </dgm:pt>
    <dgm:pt modelId="{E8614131-6D48-9949-9E01-D3CF025EFAD2}" type="pres">
      <dgm:prSet presAssocID="{E3D7681F-E674-D545-B8DA-9B495D54A036}" presName="arrowAndChildren" presStyleCnt="0"/>
      <dgm:spPr/>
    </dgm:pt>
    <dgm:pt modelId="{ECE90F54-5BE0-4749-BB87-2116B3D98F9A}" type="pres">
      <dgm:prSet presAssocID="{E3D7681F-E674-D545-B8DA-9B495D54A036}" presName="parentTextArrow" presStyleLbl="node1" presStyleIdx="1" presStyleCnt="4"/>
      <dgm:spPr/>
    </dgm:pt>
    <dgm:pt modelId="{E28060BF-A17C-1E4E-9535-11E1EB0BA04C}" type="pres">
      <dgm:prSet presAssocID="{3C2F7D23-773E-884B-8FFD-AAD01F68F6AD}" presName="sp" presStyleCnt="0"/>
      <dgm:spPr/>
    </dgm:pt>
    <dgm:pt modelId="{E6D82166-9EEE-EB47-B726-D511B2489269}" type="pres">
      <dgm:prSet presAssocID="{7AC27E4C-2A88-AE47-94A1-C62E0D0FFA90}" presName="arrowAndChildren" presStyleCnt="0"/>
      <dgm:spPr/>
    </dgm:pt>
    <dgm:pt modelId="{4AE0A329-1377-A543-8657-92AE63A9EC71}" type="pres">
      <dgm:prSet presAssocID="{7AC27E4C-2A88-AE47-94A1-C62E0D0FFA90}" presName="parentTextArrow" presStyleLbl="node1" presStyleIdx="2" presStyleCnt="4"/>
      <dgm:spPr/>
      <dgm:t>
        <a:bodyPr/>
        <a:lstStyle/>
        <a:p>
          <a:endParaRPr lang="es-ES_tradnl"/>
        </a:p>
      </dgm:t>
    </dgm:pt>
    <dgm:pt modelId="{43DCAE49-5AAE-CE40-8B50-18E60510FD02}" type="pres">
      <dgm:prSet presAssocID="{772CC288-784A-B640-BEC2-BDBBABE0699D}" presName="sp" presStyleCnt="0"/>
      <dgm:spPr/>
    </dgm:pt>
    <dgm:pt modelId="{26A298FC-8AF1-724F-BD31-21EAEE51A174}" type="pres">
      <dgm:prSet presAssocID="{66656499-3126-2845-B37A-9F781C458CB9}" presName="arrowAndChildren" presStyleCnt="0"/>
      <dgm:spPr/>
    </dgm:pt>
    <dgm:pt modelId="{D8A81097-479E-834F-9FBE-107DA10F7333}" type="pres">
      <dgm:prSet presAssocID="{66656499-3126-2845-B37A-9F781C458CB9}" presName="parentTextArrow" presStyleLbl="node1" presStyleIdx="3" presStyleCnt="4"/>
      <dgm:spPr/>
    </dgm:pt>
  </dgm:ptLst>
  <dgm:cxnLst>
    <dgm:cxn modelId="{9B2C7687-B2C4-ED41-B1B2-1BE7818F9C59}" type="presOf" srcId="{7AC27E4C-2A88-AE47-94A1-C62E0D0FFA90}" destId="{4AE0A329-1377-A543-8657-92AE63A9EC71}" srcOrd="0" destOrd="0" presId="urn:microsoft.com/office/officeart/2005/8/layout/process4"/>
    <dgm:cxn modelId="{55324A5D-9024-7B4B-AC31-1391DA8D2F90}" srcId="{B457F103-1C65-384C-BD65-36750CC8C46E}" destId="{5E17AEE9-8B43-3C42-A3C7-9561D152DD76}" srcOrd="3" destOrd="0" parTransId="{9283905B-C76D-1E42-9D02-DAD637CBEABD}" sibTransId="{6C555DFD-5ADD-1048-AEBD-3B838373D23B}"/>
    <dgm:cxn modelId="{897795A9-8D9B-0040-AF03-1C36DFE482CA}" srcId="{B457F103-1C65-384C-BD65-36750CC8C46E}" destId="{66656499-3126-2845-B37A-9F781C458CB9}" srcOrd="0" destOrd="0" parTransId="{F559FD78-395A-104F-AC43-7075707A222C}" sibTransId="{772CC288-784A-B640-BEC2-BDBBABE0699D}"/>
    <dgm:cxn modelId="{D2397A7F-9365-3345-A8B8-63411A92799B}" type="presOf" srcId="{E3D7681F-E674-D545-B8DA-9B495D54A036}" destId="{ECE90F54-5BE0-4749-BB87-2116B3D98F9A}" srcOrd="0" destOrd="0" presId="urn:microsoft.com/office/officeart/2005/8/layout/process4"/>
    <dgm:cxn modelId="{33B471D9-7F83-BE4A-8164-7685BFA8CCF8}" type="presOf" srcId="{66656499-3126-2845-B37A-9F781C458CB9}" destId="{D8A81097-479E-834F-9FBE-107DA10F7333}" srcOrd="0" destOrd="0" presId="urn:microsoft.com/office/officeart/2005/8/layout/process4"/>
    <dgm:cxn modelId="{20621A44-6798-1149-9909-BA708CF9CFF5}" type="presOf" srcId="{B457F103-1C65-384C-BD65-36750CC8C46E}" destId="{9C0061B1-E8EF-1644-B35E-773DEBE4AED4}" srcOrd="0" destOrd="0" presId="urn:microsoft.com/office/officeart/2005/8/layout/process4"/>
    <dgm:cxn modelId="{C31E31C3-136D-BC40-8340-9C87BB9717CF}" type="presOf" srcId="{5E17AEE9-8B43-3C42-A3C7-9561D152DD76}" destId="{AC8EDA2C-ECB3-C249-9632-E5DBFE8ACFDE}" srcOrd="0" destOrd="0" presId="urn:microsoft.com/office/officeart/2005/8/layout/process4"/>
    <dgm:cxn modelId="{B43C6C46-B18F-FD48-A294-5F3819063CD1}" srcId="{B457F103-1C65-384C-BD65-36750CC8C46E}" destId="{7AC27E4C-2A88-AE47-94A1-C62E0D0FFA90}" srcOrd="1" destOrd="0" parTransId="{4354DEE4-7844-EA48-A4A1-C7DBCC6E0D82}" sibTransId="{3C2F7D23-773E-884B-8FFD-AAD01F68F6AD}"/>
    <dgm:cxn modelId="{ADEEC16D-56E3-164A-A4BB-845C89BB6244}" srcId="{B457F103-1C65-384C-BD65-36750CC8C46E}" destId="{E3D7681F-E674-D545-B8DA-9B495D54A036}" srcOrd="2" destOrd="0" parTransId="{AA395EDC-49F0-9C4B-BA9C-F29EAED83139}" sibTransId="{8271E2BA-7A41-3D40-A248-0F632D2A70E3}"/>
    <dgm:cxn modelId="{49BB2B59-457E-9A49-B92B-02D806EC0879}" type="presParOf" srcId="{9C0061B1-E8EF-1644-B35E-773DEBE4AED4}" destId="{2C22117D-8A6B-5440-BA05-4727D080C764}" srcOrd="0" destOrd="0" presId="urn:microsoft.com/office/officeart/2005/8/layout/process4"/>
    <dgm:cxn modelId="{37B0242F-1CCD-1644-984D-D2EAAC9E8B20}" type="presParOf" srcId="{2C22117D-8A6B-5440-BA05-4727D080C764}" destId="{AC8EDA2C-ECB3-C249-9632-E5DBFE8ACFDE}" srcOrd="0" destOrd="0" presId="urn:microsoft.com/office/officeart/2005/8/layout/process4"/>
    <dgm:cxn modelId="{9E99B057-4175-644C-9BC0-A51B5FD71219}" type="presParOf" srcId="{9C0061B1-E8EF-1644-B35E-773DEBE4AED4}" destId="{9A531F95-4A3F-E646-8E30-2A7DE5C855D7}" srcOrd="1" destOrd="0" presId="urn:microsoft.com/office/officeart/2005/8/layout/process4"/>
    <dgm:cxn modelId="{CE7B07A1-CEE4-2B46-B4C9-93CBA8C31107}" type="presParOf" srcId="{9C0061B1-E8EF-1644-B35E-773DEBE4AED4}" destId="{E8614131-6D48-9949-9E01-D3CF025EFAD2}" srcOrd="2" destOrd="0" presId="urn:microsoft.com/office/officeart/2005/8/layout/process4"/>
    <dgm:cxn modelId="{88B0F72C-5EFA-0F4E-AEFF-05DFE5A37395}" type="presParOf" srcId="{E8614131-6D48-9949-9E01-D3CF025EFAD2}" destId="{ECE90F54-5BE0-4749-BB87-2116B3D98F9A}" srcOrd="0" destOrd="0" presId="urn:microsoft.com/office/officeart/2005/8/layout/process4"/>
    <dgm:cxn modelId="{21485803-1ED8-034F-842B-70E975D1918B}" type="presParOf" srcId="{9C0061B1-E8EF-1644-B35E-773DEBE4AED4}" destId="{E28060BF-A17C-1E4E-9535-11E1EB0BA04C}" srcOrd="3" destOrd="0" presId="urn:microsoft.com/office/officeart/2005/8/layout/process4"/>
    <dgm:cxn modelId="{939F5F94-9FFC-0044-A0A4-E4A30819D91B}" type="presParOf" srcId="{9C0061B1-E8EF-1644-B35E-773DEBE4AED4}" destId="{E6D82166-9EEE-EB47-B726-D511B2489269}" srcOrd="4" destOrd="0" presId="urn:microsoft.com/office/officeart/2005/8/layout/process4"/>
    <dgm:cxn modelId="{DC79E46B-3708-E840-8F91-0E40406DF00E}" type="presParOf" srcId="{E6D82166-9EEE-EB47-B726-D511B2489269}" destId="{4AE0A329-1377-A543-8657-92AE63A9EC71}" srcOrd="0" destOrd="0" presId="urn:microsoft.com/office/officeart/2005/8/layout/process4"/>
    <dgm:cxn modelId="{7B337059-59BD-7547-84B6-711614562BA2}" type="presParOf" srcId="{9C0061B1-E8EF-1644-B35E-773DEBE4AED4}" destId="{43DCAE49-5AAE-CE40-8B50-18E60510FD02}" srcOrd="5" destOrd="0" presId="urn:microsoft.com/office/officeart/2005/8/layout/process4"/>
    <dgm:cxn modelId="{DCC7C85D-4BA3-0B49-B6B2-618ABA02EF52}" type="presParOf" srcId="{9C0061B1-E8EF-1644-B35E-773DEBE4AED4}" destId="{26A298FC-8AF1-724F-BD31-21EAEE51A174}" srcOrd="6" destOrd="0" presId="urn:microsoft.com/office/officeart/2005/8/layout/process4"/>
    <dgm:cxn modelId="{E19C7A97-3D1B-834B-8FB2-8DAADB85CF16}" type="presParOf" srcId="{26A298FC-8AF1-724F-BD31-21EAEE51A174}" destId="{D8A81097-479E-834F-9FBE-107DA10F733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F412E4B-B69D-8D48-B1E0-B051BF2A8E87}" type="doc">
      <dgm:prSet loTypeId="urn:microsoft.com/office/officeart/2005/8/layout/hProcess4" loCatId="process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s-ES_tradnl"/>
        </a:p>
      </dgm:t>
    </dgm:pt>
    <dgm:pt modelId="{0850974A-65D0-AF48-B505-647BB8FE5031}">
      <dgm:prSet phldrT="[Texto]"/>
      <dgm:spPr/>
      <dgm:t>
        <a:bodyPr/>
        <a:lstStyle/>
        <a:p>
          <a:r>
            <a:rPr lang="es-ES_tradnl" dirty="0" smtClean="0"/>
            <a:t>1995</a:t>
          </a:r>
          <a:endParaRPr lang="es-ES_tradnl" dirty="0"/>
        </a:p>
      </dgm:t>
    </dgm:pt>
    <dgm:pt modelId="{20F110A1-EC3C-DD45-B446-1ECCA2DB7FF2}" type="parTrans" cxnId="{954AF2DB-2C48-7B4E-B0A9-C31D038A6FA3}">
      <dgm:prSet/>
      <dgm:spPr/>
      <dgm:t>
        <a:bodyPr/>
        <a:lstStyle/>
        <a:p>
          <a:endParaRPr lang="es-ES_tradnl"/>
        </a:p>
      </dgm:t>
    </dgm:pt>
    <dgm:pt modelId="{91BDAE96-7B4E-D745-AA6A-10C355A8B37E}" type="sibTrans" cxnId="{954AF2DB-2C48-7B4E-B0A9-C31D038A6FA3}">
      <dgm:prSet/>
      <dgm:spPr/>
      <dgm:t>
        <a:bodyPr/>
        <a:lstStyle/>
        <a:p>
          <a:endParaRPr lang="es-ES_tradnl"/>
        </a:p>
      </dgm:t>
    </dgm:pt>
    <dgm:pt modelId="{873DB758-DEF9-C049-8481-DC0A4DEDEE8D}">
      <dgm:prSet phldrT="[Texto]"/>
      <dgm:spPr/>
      <dgm:t>
        <a:bodyPr/>
        <a:lstStyle/>
        <a:p>
          <a:r>
            <a:rPr lang="es-ES_tradnl" dirty="0" smtClean="0">
              <a:solidFill>
                <a:schemeClr val="accent4">
                  <a:lumMod val="50000"/>
                </a:schemeClr>
              </a:solidFill>
            </a:rPr>
            <a:t>Firma carta Aalborg</a:t>
          </a:r>
          <a:endParaRPr lang="es-ES_tradnl" dirty="0">
            <a:solidFill>
              <a:schemeClr val="accent4">
                <a:lumMod val="50000"/>
              </a:schemeClr>
            </a:solidFill>
          </a:endParaRPr>
        </a:p>
      </dgm:t>
    </dgm:pt>
    <dgm:pt modelId="{8A9E5C59-3786-1A4F-8DC6-63807D124242}" type="parTrans" cxnId="{AD6E93F1-88AA-0A43-B015-66B520692FC0}">
      <dgm:prSet/>
      <dgm:spPr/>
      <dgm:t>
        <a:bodyPr/>
        <a:lstStyle/>
        <a:p>
          <a:endParaRPr lang="es-ES_tradnl"/>
        </a:p>
      </dgm:t>
    </dgm:pt>
    <dgm:pt modelId="{732668CA-D038-EE4F-A6F0-CA38813C5DA8}" type="sibTrans" cxnId="{AD6E93F1-88AA-0A43-B015-66B520692FC0}">
      <dgm:prSet/>
      <dgm:spPr/>
      <dgm:t>
        <a:bodyPr/>
        <a:lstStyle/>
        <a:p>
          <a:endParaRPr lang="es-ES_tradnl"/>
        </a:p>
      </dgm:t>
    </dgm:pt>
    <dgm:pt modelId="{C4F04149-D860-5644-90BA-D87367855A18}">
      <dgm:prSet phldrT="[Texto]"/>
      <dgm:spPr/>
      <dgm:t>
        <a:bodyPr/>
        <a:lstStyle/>
        <a:p>
          <a:r>
            <a:rPr lang="es-ES_tradnl" dirty="0" smtClean="0">
              <a:solidFill>
                <a:schemeClr val="accent4">
                  <a:lumMod val="50000"/>
                </a:schemeClr>
              </a:solidFill>
            </a:rPr>
            <a:t>Puesta en marcha Agenda Local 21</a:t>
          </a:r>
          <a:endParaRPr lang="es-ES_tradnl" dirty="0">
            <a:solidFill>
              <a:schemeClr val="accent4">
                <a:lumMod val="50000"/>
              </a:schemeClr>
            </a:solidFill>
          </a:endParaRPr>
        </a:p>
      </dgm:t>
    </dgm:pt>
    <dgm:pt modelId="{1E9BDE8F-C8A2-7B44-B429-1F4B4A919E3C}" type="parTrans" cxnId="{CB7B56A8-2723-3941-AC0C-F2CE671CFEBB}">
      <dgm:prSet/>
      <dgm:spPr/>
      <dgm:t>
        <a:bodyPr/>
        <a:lstStyle/>
        <a:p>
          <a:endParaRPr lang="es-ES_tradnl"/>
        </a:p>
      </dgm:t>
    </dgm:pt>
    <dgm:pt modelId="{5993980E-8DA0-C24F-9743-11DBE8ABCFC0}" type="sibTrans" cxnId="{CB7B56A8-2723-3941-AC0C-F2CE671CFEBB}">
      <dgm:prSet/>
      <dgm:spPr/>
      <dgm:t>
        <a:bodyPr/>
        <a:lstStyle/>
        <a:p>
          <a:endParaRPr lang="es-ES_tradnl"/>
        </a:p>
      </dgm:t>
    </dgm:pt>
    <dgm:pt modelId="{747ABC29-AFF2-5745-A530-596A2B740926}">
      <dgm:prSet phldrT="[Texto]"/>
      <dgm:spPr/>
      <dgm:t>
        <a:bodyPr/>
        <a:lstStyle/>
        <a:p>
          <a:r>
            <a:rPr lang="es-ES_tradnl" dirty="0" smtClean="0"/>
            <a:t>2006</a:t>
          </a:r>
          <a:endParaRPr lang="es-ES_tradnl" dirty="0"/>
        </a:p>
      </dgm:t>
    </dgm:pt>
    <dgm:pt modelId="{3996006E-C16B-D54D-963F-0BCC5D05BE3B}" type="parTrans" cxnId="{51BD959A-2C04-EC4D-9745-B5747D9B5582}">
      <dgm:prSet/>
      <dgm:spPr/>
      <dgm:t>
        <a:bodyPr/>
        <a:lstStyle/>
        <a:p>
          <a:endParaRPr lang="es-ES_tradnl"/>
        </a:p>
      </dgm:t>
    </dgm:pt>
    <dgm:pt modelId="{4CD7DD67-15A8-A44C-8DC4-7F0F595759F0}" type="sibTrans" cxnId="{51BD959A-2C04-EC4D-9745-B5747D9B5582}">
      <dgm:prSet/>
      <dgm:spPr/>
      <dgm:t>
        <a:bodyPr/>
        <a:lstStyle/>
        <a:p>
          <a:endParaRPr lang="es-ES_tradnl"/>
        </a:p>
      </dgm:t>
    </dgm:pt>
    <dgm:pt modelId="{2D6C88EA-A0DA-8842-A2E3-5FC87D736110}">
      <dgm:prSet phldrT="[Texto]"/>
      <dgm:spPr/>
      <dgm:t>
        <a:bodyPr/>
        <a:lstStyle/>
        <a:p>
          <a:r>
            <a:rPr lang="es-ES_tradnl" dirty="0" smtClean="0">
              <a:solidFill>
                <a:srgbClr val="3A4230"/>
              </a:solidFill>
            </a:rPr>
            <a:t>Foro ciudadano por una movilidad sostenible</a:t>
          </a:r>
          <a:endParaRPr lang="es-ES_tradnl" dirty="0">
            <a:solidFill>
              <a:srgbClr val="3A4230"/>
            </a:solidFill>
          </a:endParaRPr>
        </a:p>
      </dgm:t>
    </dgm:pt>
    <dgm:pt modelId="{03B65E91-66A7-7E48-B09D-E8BA19A330E7}" type="parTrans" cxnId="{873EF6E0-C000-0742-B98F-BB629A97637E}">
      <dgm:prSet/>
      <dgm:spPr/>
      <dgm:t>
        <a:bodyPr/>
        <a:lstStyle/>
        <a:p>
          <a:endParaRPr lang="es-ES_tradnl"/>
        </a:p>
      </dgm:t>
    </dgm:pt>
    <dgm:pt modelId="{DB5EF793-B2CA-2C4F-8F6D-8BACC64D3339}" type="sibTrans" cxnId="{873EF6E0-C000-0742-B98F-BB629A97637E}">
      <dgm:prSet/>
      <dgm:spPr/>
      <dgm:t>
        <a:bodyPr/>
        <a:lstStyle/>
        <a:p>
          <a:endParaRPr lang="es-ES_tradnl"/>
        </a:p>
      </dgm:t>
    </dgm:pt>
    <dgm:pt modelId="{830D8102-A36F-4449-9DFB-E833B5309671}">
      <dgm:prSet phldrT="[Texto]"/>
      <dgm:spPr/>
      <dgm:t>
        <a:bodyPr/>
        <a:lstStyle/>
        <a:p>
          <a:r>
            <a:rPr lang="es-ES_tradnl" dirty="0" smtClean="0"/>
            <a:t>2007</a:t>
          </a:r>
          <a:endParaRPr lang="es-ES_tradnl" dirty="0"/>
        </a:p>
      </dgm:t>
    </dgm:pt>
    <dgm:pt modelId="{194BA09F-B4B7-6B45-BA81-2CEF28E68029}" type="parTrans" cxnId="{85DE9F26-97CB-8A49-BA0B-46EFB04EAABC}">
      <dgm:prSet/>
      <dgm:spPr/>
      <dgm:t>
        <a:bodyPr/>
        <a:lstStyle/>
        <a:p>
          <a:endParaRPr lang="es-ES_tradnl"/>
        </a:p>
      </dgm:t>
    </dgm:pt>
    <dgm:pt modelId="{62C2A27B-F32B-3248-9550-8C21AE71EB18}" type="sibTrans" cxnId="{85DE9F26-97CB-8A49-BA0B-46EFB04EAABC}">
      <dgm:prSet/>
      <dgm:spPr/>
      <dgm:t>
        <a:bodyPr/>
        <a:lstStyle/>
        <a:p>
          <a:endParaRPr lang="es-ES_tradnl"/>
        </a:p>
      </dgm:t>
    </dgm:pt>
    <dgm:pt modelId="{B0CE96B2-55A3-2842-93BF-BE3109C410B7}">
      <dgm:prSet phldrT="[Texto]"/>
      <dgm:spPr/>
      <dgm:t>
        <a:bodyPr/>
        <a:lstStyle/>
        <a:p>
          <a:r>
            <a:rPr lang="es-ES_tradnl" smtClean="0">
              <a:solidFill>
                <a:srgbClr val="3A4230"/>
              </a:solidFill>
            </a:rPr>
            <a:t>1ª Fase Plan </a:t>
          </a:r>
          <a:r>
            <a:rPr lang="es-ES_tradnl" dirty="0" smtClean="0">
              <a:solidFill>
                <a:srgbClr val="3A4230"/>
              </a:solidFill>
            </a:rPr>
            <a:t>de movilidad sostenible y Espacio Público (</a:t>
          </a:r>
          <a:r>
            <a:rPr lang="es-ES_tradnl" dirty="0" err="1" smtClean="0">
              <a:solidFill>
                <a:srgbClr val="3A4230"/>
              </a:solidFill>
            </a:rPr>
            <a:t>PMSyEP</a:t>
          </a:r>
          <a:r>
            <a:rPr lang="es-ES_tradnl" dirty="0" smtClean="0">
              <a:solidFill>
                <a:srgbClr val="3A4230"/>
              </a:solidFill>
            </a:rPr>
            <a:t>)</a:t>
          </a:r>
          <a:endParaRPr lang="es-ES_tradnl" dirty="0">
            <a:solidFill>
              <a:srgbClr val="3A4230"/>
            </a:solidFill>
          </a:endParaRPr>
        </a:p>
      </dgm:t>
    </dgm:pt>
    <dgm:pt modelId="{371EAF97-FD03-AD49-B592-61618425F74B}" type="parTrans" cxnId="{E0F46CA0-08E8-5F44-B5A1-B79BCDBA5903}">
      <dgm:prSet/>
      <dgm:spPr/>
      <dgm:t>
        <a:bodyPr/>
        <a:lstStyle/>
        <a:p>
          <a:endParaRPr lang="es-ES_tradnl"/>
        </a:p>
      </dgm:t>
    </dgm:pt>
    <dgm:pt modelId="{0950D6DC-91E8-E449-B2C0-4AD1B7B80E52}" type="sibTrans" cxnId="{E0F46CA0-08E8-5F44-B5A1-B79BCDBA5903}">
      <dgm:prSet/>
      <dgm:spPr/>
      <dgm:t>
        <a:bodyPr/>
        <a:lstStyle/>
        <a:p>
          <a:endParaRPr lang="es-ES_tradnl"/>
        </a:p>
      </dgm:t>
    </dgm:pt>
    <dgm:pt modelId="{62FADE4E-AB62-684D-ADE1-6A084E70E5FA}">
      <dgm:prSet phldrT="[Texto]"/>
      <dgm:spPr/>
      <dgm:t>
        <a:bodyPr/>
        <a:lstStyle/>
        <a:p>
          <a:r>
            <a:rPr lang="es-ES_tradnl" dirty="0" smtClean="0"/>
            <a:t>2008</a:t>
          </a:r>
          <a:endParaRPr lang="es-ES_tradnl" dirty="0"/>
        </a:p>
      </dgm:t>
    </dgm:pt>
    <dgm:pt modelId="{01E16497-59C9-F84A-8852-84930FA15C81}" type="parTrans" cxnId="{EA6A5D33-04C3-9846-8F4D-8D33A29FCEC8}">
      <dgm:prSet/>
      <dgm:spPr/>
      <dgm:t>
        <a:bodyPr/>
        <a:lstStyle/>
        <a:p>
          <a:endParaRPr lang="es-ES_tradnl"/>
        </a:p>
      </dgm:t>
    </dgm:pt>
    <dgm:pt modelId="{B4BCBEC0-E0C0-E645-86EC-A898A80A98AF}" type="sibTrans" cxnId="{EA6A5D33-04C3-9846-8F4D-8D33A29FCEC8}">
      <dgm:prSet/>
      <dgm:spPr/>
      <dgm:t>
        <a:bodyPr/>
        <a:lstStyle/>
        <a:p>
          <a:endParaRPr lang="es-ES_tradnl"/>
        </a:p>
      </dgm:t>
    </dgm:pt>
    <dgm:pt modelId="{4D78A869-402E-C84E-8501-71AB55C82E16}">
      <dgm:prSet/>
      <dgm:spPr/>
      <dgm:t>
        <a:bodyPr/>
        <a:lstStyle/>
        <a:p>
          <a:r>
            <a:rPr lang="es-ES_tradnl" dirty="0" smtClean="0">
              <a:solidFill>
                <a:srgbClr val="3A4230"/>
              </a:solidFill>
            </a:rPr>
            <a:t>Pacto ciudadano por una movilidad sostenible</a:t>
          </a:r>
          <a:endParaRPr lang="es-ES_tradnl" dirty="0">
            <a:solidFill>
              <a:srgbClr val="3A4230"/>
            </a:solidFill>
          </a:endParaRPr>
        </a:p>
      </dgm:t>
    </dgm:pt>
    <dgm:pt modelId="{E1F2A726-0F09-F34C-A1FE-E1900808BEA0}" type="parTrans" cxnId="{3789A35D-621D-9E40-8F87-9E280771816F}">
      <dgm:prSet/>
      <dgm:spPr/>
      <dgm:t>
        <a:bodyPr/>
        <a:lstStyle/>
        <a:p>
          <a:endParaRPr lang="es-ES_tradnl"/>
        </a:p>
      </dgm:t>
    </dgm:pt>
    <dgm:pt modelId="{6A3AEE7E-F7EB-B446-B93D-14756976EB82}" type="sibTrans" cxnId="{3789A35D-621D-9E40-8F87-9E280771816F}">
      <dgm:prSet/>
      <dgm:spPr/>
      <dgm:t>
        <a:bodyPr/>
        <a:lstStyle/>
        <a:p>
          <a:endParaRPr lang="es-ES_tradnl"/>
        </a:p>
      </dgm:t>
    </dgm:pt>
    <dgm:pt modelId="{231A868D-FD1A-4D4E-B4C5-F1731382AB92}">
      <dgm:prSet/>
      <dgm:spPr/>
      <dgm:t>
        <a:bodyPr/>
        <a:lstStyle/>
        <a:p>
          <a:r>
            <a:rPr lang="es-ES_tradnl" dirty="0" smtClean="0">
              <a:solidFill>
                <a:srgbClr val="3A4230"/>
              </a:solidFill>
            </a:rPr>
            <a:t>Plan de Movilidad Sostenible y Espacio Público.</a:t>
          </a:r>
          <a:endParaRPr lang="es-ES_tradnl" dirty="0">
            <a:solidFill>
              <a:srgbClr val="3A4230"/>
            </a:solidFill>
          </a:endParaRPr>
        </a:p>
      </dgm:t>
    </dgm:pt>
    <dgm:pt modelId="{0676B5D2-E659-364E-B637-987406D9E870}" type="parTrans" cxnId="{6799A8B7-4A1B-5B41-94A9-8C5674CB983B}">
      <dgm:prSet/>
      <dgm:spPr/>
      <dgm:t>
        <a:bodyPr/>
        <a:lstStyle/>
        <a:p>
          <a:endParaRPr lang="es-ES_tradnl"/>
        </a:p>
      </dgm:t>
    </dgm:pt>
    <dgm:pt modelId="{1167E526-FB46-2D4F-85A5-05B7E2DA1B86}" type="sibTrans" cxnId="{6799A8B7-4A1B-5B41-94A9-8C5674CB983B}">
      <dgm:prSet/>
      <dgm:spPr/>
      <dgm:t>
        <a:bodyPr/>
        <a:lstStyle/>
        <a:p>
          <a:endParaRPr lang="es-ES_tradnl"/>
        </a:p>
      </dgm:t>
    </dgm:pt>
    <dgm:pt modelId="{6D48219A-6985-D54B-80CF-941FE096C545}" type="pres">
      <dgm:prSet presAssocID="{7F412E4B-B69D-8D48-B1E0-B051BF2A8E8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E5642B2-95C9-954D-AC29-397C147FBD3D}" type="pres">
      <dgm:prSet presAssocID="{7F412E4B-B69D-8D48-B1E0-B051BF2A8E87}" presName="tSp" presStyleCnt="0"/>
      <dgm:spPr/>
    </dgm:pt>
    <dgm:pt modelId="{5A782203-A04D-E14D-82D6-580AC2916C04}" type="pres">
      <dgm:prSet presAssocID="{7F412E4B-B69D-8D48-B1E0-B051BF2A8E87}" presName="bSp" presStyleCnt="0"/>
      <dgm:spPr/>
    </dgm:pt>
    <dgm:pt modelId="{47881126-D86B-2E4A-96ED-7E2602496CEC}" type="pres">
      <dgm:prSet presAssocID="{7F412E4B-B69D-8D48-B1E0-B051BF2A8E87}" presName="process" presStyleCnt="0"/>
      <dgm:spPr/>
    </dgm:pt>
    <dgm:pt modelId="{BD8377F0-EF87-784C-9E8B-27A728098E29}" type="pres">
      <dgm:prSet presAssocID="{0850974A-65D0-AF48-B505-647BB8FE5031}" presName="composite1" presStyleCnt="0"/>
      <dgm:spPr/>
    </dgm:pt>
    <dgm:pt modelId="{A674179D-A1FC-4644-A32C-18B15087108F}" type="pres">
      <dgm:prSet presAssocID="{0850974A-65D0-AF48-B505-647BB8FE5031}" presName="dummyNode1" presStyleLbl="node1" presStyleIdx="0" presStyleCnt="4"/>
      <dgm:spPr/>
    </dgm:pt>
    <dgm:pt modelId="{FF92D686-E10D-5342-BE55-C7DDA7C26BE1}" type="pres">
      <dgm:prSet presAssocID="{0850974A-65D0-AF48-B505-647BB8FE5031}" presName="childNode1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700A953-7AFC-DB45-9AAF-F5B144932086}" type="pres">
      <dgm:prSet presAssocID="{0850974A-65D0-AF48-B505-647BB8FE5031}" presName="childNode1tx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F5AEB45-619C-7447-BF06-63AFB3C1E164}" type="pres">
      <dgm:prSet presAssocID="{0850974A-65D0-AF48-B505-647BB8FE5031}" presName="parentNode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0D50C463-3868-554F-B8D8-0E7A5BFF082E}" type="pres">
      <dgm:prSet presAssocID="{0850974A-65D0-AF48-B505-647BB8FE5031}" presName="connSite1" presStyleCnt="0"/>
      <dgm:spPr/>
    </dgm:pt>
    <dgm:pt modelId="{39D865A8-8915-C74B-8A6B-5ED903552CA3}" type="pres">
      <dgm:prSet presAssocID="{91BDAE96-7B4E-D745-AA6A-10C355A8B37E}" presName="Name9" presStyleLbl="sibTrans2D1" presStyleIdx="0" presStyleCnt="3"/>
      <dgm:spPr/>
      <dgm:t>
        <a:bodyPr/>
        <a:lstStyle/>
        <a:p>
          <a:endParaRPr lang="es-ES"/>
        </a:p>
      </dgm:t>
    </dgm:pt>
    <dgm:pt modelId="{9963E7CC-7B8E-E941-AA2B-418C74B3FF52}" type="pres">
      <dgm:prSet presAssocID="{747ABC29-AFF2-5745-A530-596A2B740926}" presName="composite2" presStyleCnt="0"/>
      <dgm:spPr/>
    </dgm:pt>
    <dgm:pt modelId="{95422843-E3D7-5340-8C0D-9A27FFC665CD}" type="pres">
      <dgm:prSet presAssocID="{747ABC29-AFF2-5745-A530-596A2B740926}" presName="dummyNode2" presStyleLbl="node1" presStyleIdx="0" presStyleCnt="4"/>
      <dgm:spPr/>
    </dgm:pt>
    <dgm:pt modelId="{0C73151F-B6EE-1840-AF57-52672F3B7EF9}" type="pres">
      <dgm:prSet presAssocID="{747ABC29-AFF2-5745-A530-596A2B740926}" presName="childNode2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623B4563-5942-2546-A0CF-C87908931A66}" type="pres">
      <dgm:prSet presAssocID="{747ABC29-AFF2-5745-A530-596A2B740926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6DEA0219-2EF1-4C41-9DDD-67A3909AB639}" type="pres">
      <dgm:prSet presAssocID="{747ABC29-AFF2-5745-A530-596A2B740926}" presName="parentNode2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8C8A4F9-8552-1A48-9E20-2D6BE6C621BF}" type="pres">
      <dgm:prSet presAssocID="{747ABC29-AFF2-5745-A530-596A2B740926}" presName="connSite2" presStyleCnt="0"/>
      <dgm:spPr/>
    </dgm:pt>
    <dgm:pt modelId="{CB82079F-5DD2-D540-87D7-5FAF28A603C1}" type="pres">
      <dgm:prSet presAssocID="{4CD7DD67-15A8-A44C-8DC4-7F0F595759F0}" presName="Name18" presStyleLbl="sibTrans2D1" presStyleIdx="1" presStyleCnt="3"/>
      <dgm:spPr/>
      <dgm:t>
        <a:bodyPr/>
        <a:lstStyle/>
        <a:p>
          <a:endParaRPr lang="es-ES"/>
        </a:p>
      </dgm:t>
    </dgm:pt>
    <dgm:pt modelId="{A1B2B5E3-E715-4C41-A8B2-7AD2F75E8D4C}" type="pres">
      <dgm:prSet presAssocID="{830D8102-A36F-4449-9DFB-E833B5309671}" presName="composite1" presStyleCnt="0"/>
      <dgm:spPr/>
    </dgm:pt>
    <dgm:pt modelId="{F9FBE3A6-0A59-A344-AC8A-BC5E2E4421BB}" type="pres">
      <dgm:prSet presAssocID="{830D8102-A36F-4449-9DFB-E833B5309671}" presName="dummyNode1" presStyleLbl="node1" presStyleIdx="1" presStyleCnt="4"/>
      <dgm:spPr/>
    </dgm:pt>
    <dgm:pt modelId="{370BAD66-E02D-454D-A757-4FC8BBE84810}" type="pres">
      <dgm:prSet presAssocID="{830D8102-A36F-4449-9DFB-E833B5309671}" presName="childNode1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B5DC7B22-0625-144C-AD56-D4D547C05BEA}" type="pres">
      <dgm:prSet presAssocID="{830D8102-A36F-4449-9DFB-E833B5309671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CF7DB1CD-3459-7A43-8838-F0B9C73EAA0F}" type="pres">
      <dgm:prSet presAssocID="{830D8102-A36F-4449-9DFB-E833B5309671}" presName="parentNode1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C32ECA0-957C-9249-B03C-F2E63E73CF80}" type="pres">
      <dgm:prSet presAssocID="{830D8102-A36F-4449-9DFB-E833B5309671}" presName="connSite1" presStyleCnt="0"/>
      <dgm:spPr/>
    </dgm:pt>
    <dgm:pt modelId="{22E27BA5-DB94-1B4B-8715-A74FE244929C}" type="pres">
      <dgm:prSet presAssocID="{62C2A27B-F32B-3248-9550-8C21AE71EB18}" presName="Name9" presStyleLbl="sibTrans2D1" presStyleIdx="2" presStyleCnt="3"/>
      <dgm:spPr/>
      <dgm:t>
        <a:bodyPr/>
        <a:lstStyle/>
        <a:p>
          <a:endParaRPr lang="es-ES"/>
        </a:p>
      </dgm:t>
    </dgm:pt>
    <dgm:pt modelId="{7A8D10CE-D4A2-584A-88CA-EC385B6A18A8}" type="pres">
      <dgm:prSet presAssocID="{62FADE4E-AB62-684D-ADE1-6A084E70E5FA}" presName="composite2" presStyleCnt="0"/>
      <dgm:spPr/>
    </dgm:pt>
    <dgm:pt modelId="{717E596C-6854-4C44-83C3-D8036872050F}" type="pres">
      <dgm:prSet presAssocID="{62FADE4E-AB62-684D-ADE1-6A084E70E5FA}" presName="dummyNode2" presStyleLbl="node1" presStyleIdx="2" presStyleCnt="4"/>
      <dgm:spPr/>
    </dgm:pt>
    <dgm:pt modelId="{195D6468-6C26-A14F-972A-1FCB89E05888}" type="pres">
      <dgm:prSet presAssocID="{62FADE4E-AB62-684D-ADE1-6A084E70E5FA}" presName="childNode2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AA2CB55-1EFB-E64F-AE4E-D4ABFBB3DAA0}" type="pres">
      <dgm:prSet presAssocID="{62FADE4E-AB62-684D-ADE1-6A084E70E5FA}" presName="childNode2tx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8333E19-DED5-034D-968C-D17DC82A46D8}" type="pres">
      <dgm:prSet presAssocID="{62FADE4E-AB62-684D-ADE1-6A084E70E5FA}" presName="parentNode2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5C25BD4-4E5E-D84E-AB07-FAAD75998FC4}" type="pres">
      <dgm:prSet presAssocID="{62FADE4E-AB62-684D-ADE1-6A084E70E5FA}" presName="connSite2" presStyleCnt="0"/>
      <dgm:spPr/>
    </dgm:pt>
  </dgm:ptLst>
  <dgm:cxnLst>
    <dgm:cxn modelId="{BDAE4C5A-455F-1446-A728-FC8DA707F5B1}" type="presOf" srcId="{B0CE96B2-55A3-2842-93BF-BE3109C410B7}" destId="{195D6468-6C26-A14F-972A-1FCB89E05888}" srcOrd="0" destOrd="0" presId="urn:microsoft.com/office/officeart/2005/8/layout/hProcess4"/>
    <dgm:cxn modelId="{7997C8BB-D6AF-3E43-B98B-C720E1F2C035}" type="presOf" srcId="{C4F04149-D860-5644-90BA-D87367855A18}" destId="{FF92D686-E10D-5342-BE55-C7DDA7C26BE1}" srcOrd="0" destOrd="1" presId="urn:microsoft.com/office/officeart/2005/8/layout/hProcess4"/>
    <dgm:cxn modelId="{51BD959A-2C04-EC4D-9745-B5747D9B5582}" srcId="{7F412E4B-B69D-8D48-B1E0-B051BF2A8E87}" destId="{747ABC29-AFF2-5745-A530-596A2B740926}" srcOrd="1" destOrd="0" parTransId="{3996006E-C16B-D54D-963F-0BCC5D05BE3B}" sibTransId="{4CD7DD67-15A8-A44C-8DC4-7F0F595759F0}"/>
    <dgm:cxn modelId="{A7D38038-122F-AB46-9490-FB691D0FC65E}" type="presOf" srcId="{62FADE4E-AB62-684D-ADE1-6A084E70E5FA}" destId="{98333E19-DED5-034D-968C-D17DC82A46D8}" srcOrd="0" destOrd="0" presId="urn:microsoft.com/office/officeart/2005/8/layout/hProcess4"/>
    <dgm:cxn modelId="{BEF4B91C-E22F-7746-A041-E1F7B52B3F78}" type="presOf" srcId="{830D8102-A36F-4449-9DFB-E833B5309671}" destId="{CF7DB1CD-3459-7A43-8838-F0B9C73EAA0F}" srcOrd="0" destOrd="0" presId="urn:microsoft.com/office/officeart/2005/8/layout/hProcess4"/>
    <dgm:cxn modelId="{1B688099-BE58-E648-A9D0-416930D67357}" type="presOf" srcId="{873DB758-DEF9-C049-8481-DC0A4DEDEE8D}" destId="{FF92D686-E10D-5342-BE55-C7DDA7C26BE1}" srcOrd="0" destOrd="0" presId="urn:microsoft.com/office/officeart/2005/8/layout/hProcess4"/>
    <dgm:cxn modelId="{ADC2FC3F-4D9E-5A47-B247-F70D933E276C}" type="presOf" srcId="{2D6C88EA-A0DA-8842-A2E3-5FC87D736110}" destId="{0C73151F-B6EE-1840-AF57-52672F3B7EF9}" srcOrd="0" destOrd="0" presId="urn:microsoft.com/office/officeart/2005/8/layout/hProcess4"/>
    <dgm:cxn modelId="{F0BE3943-CB24-FB49-A2CA-BEAC2781CEE3}" type="presOf" srcId="{0850974A-65D0-AF48-B505-647BB8FE5031}" destId="{BF5AEB45-619C-7447-BF06-63AFB3C1E164}" srcOrd="0" destOrd="0" presId="urn:microsoft.com/office/officeart/2005/8/layout/hProcess4"/>
    <dgm:cxn modelId="{9765E888-C9D6-9649-AFD0-E99BA7CA6CCC}" type="presOf" srcId="{4CD7DD67-15A8-A44C-8DC4-7F0F595759F0}" destId="{CB82079F-5DD2-D540-87D7-5FAF28A603C1}" srcOrd="0" destOrd="0" presId="urn:microsoft.com/office/officeart/2005/8/layout/hProcess4"/>
    <dgm:cxn modelId="{E0F46CA0-08E8-5F44-B5A1-B79BCDBA5903}" srcId="{62FADE4E-AB62-684D-ADE1-6A084E70E5FA}" destId="{B0CE96B2-55A3-2842-93BF-BE3109C410B7}" srcOrd="0" destOrd="0" parTransId="{371EAF97-FD03-AD49-B592-61618425F74B}" sibTransId="{0950D6DC-91E8-E449-B2C0-4AD1B7B80E52}"/>
    <dgm:cxn modelId="{341DA47B-A766-BB4D-BB9F-30DF35E713F6}" type="presOf" srcId="{747ABC29-AFF2-5745-A530-596A2B740926}" destId="{6DEA0219-2EF1-4C41-9DDD-67A3909AB639}" srcOrd="0" destOrd="0" presId="urn:microsoft.com/office/officeart/2005/8/layout/hProcess4"/>
    <dgm:cxn modelId="{6464F7D2-B17A-564C-8234-A4D29472A8F0}" type="presOf" srcId="{4D78A869-402E-C84E-8501-71AB55C82E16}" destId="{B5DC7B22-0625-144C-AD56-D4D547C05BEA}" srcOrd="1" destOrd="0" presId="urn:microsoft.com/office/officeart/2005/8/layout/hProcess4"/>
    <dgm:cxn modelId="{99B31436-32C3-F14F-95E4-715410E14C6B}" type="presOf" srcId="{B0CE96B2-55A3-2842-93BF-BE3109C410B7}" destId="{9AA2CB55-1EFB-E64F-AE4E-D4ABFBB3DAA0}" srcOrd="1" destOrd="0" presId="urn:microsoft.com/office/officeart/2005/8/layout/hProcess4"/>
    <dgm:cxn modelId="{A12481BB-A876-8E49-84AF-19E007DE036B}" type="presOf" srcId="{2D6C88EA-A0DA-8842-A2E3-5FC87D736110}" destId="{623B4563-5942-2546-A0CF-C87908931A66}" srcOrd="1" destOrd="0" presId="urn:microsoft.com/office/officeart/2005/8/layout/hProcess4"/>
    <dgm:cxn modelId="{873EF6E0-C000-0742-B98F-BB629A97637E}" srcId="{747ABC29-AFF2-5745-A530-596A2B740926}" destId="{2D6C88EA-A0DA-8842-A2E3-5FC87D736110}" srcOrd="0" destOrd="0" parTransId="{03B65E91-66A7-7E48-B09D-E8BA19A330E7}" sibTransId="{DB5EF793-B2CA-2C4F-8F6D-8BACC64D3339}"/>
    <dgm:cxn modelId="{AD6E93F1-88AA-0A43-B015-66B520692FC0}" srcId="{0850974A-65D0-AF48-B505-647BB8FE5031}" destId="{873DB758-DEF9-C049-8481-DC0A4DEDEE8D}" srcOrd="0" destOrd="0" parTransId="{8A9E5C59-3786-1A4F-8DC6-63807D124242}" sibTransId="{732668CA-D038-EE4F-A6F0-CA38813C5DA8}"/>
    <dgm:cxn modelId="{52B1CBB5-5F3C-CE44-88A1-482E5099C5DE}" type="presOf" srcId="{231A868D-FD1A-4D4E-B4C5-F1731382AB92}" destId="{B5DC7B22-0625-144C-AD56-D4D547C05BEA}" srcOrd="1" destOrd="1" presId="urn:microsoft.com/office/officeart/2005/8/layout/hProcess4"/>
    <dgm:cxn modelId="{3E8136A0-0F3F-3747-A106-136AD91C4D81}" type="presOf" srcId="{C4F04149-D860-5644-90BA-D87367855A18}" destId="{5700A953-7AFC-DB45-9AAF-F5B144932086}" srcOrd="1" destOrd="1" presId="urn:microsoft.com/office/officeart/2005/8/layout/hProcess4"/>
    <dgm:cxn modelId="{68F66A6F-16E0-6345-ACBB-131B2A588995}" type="presOf" srcId="{873DB758-DEF9-C049-8481-DC0A4DEDEE8D}" destId="{5700A953-7AFC-DB45-9AAF-F5B144932086}" srcOrd="1" destOrd="0" presId="urn:microsoft.com/office/officeart/2005/8/layout/hProcess4"/>
    <dgm:cxn modelId="{12D14158-3B9D-8048-B71B-DF0AB001184E}" type="presOf" srcId="{91BDAE96-7B4E-D745-AA6A-10C355A8B37E}" destId="{39D865A8-8915-C74B-8A6B-5ED903552CA3}" srcOrd="0" destOrd="0" presId="urn:microsoft.com/office/officeart/2005/8/layout/hProcess4"/>
    <dgm:cxn modelId="{85DE9F26-97CB-8A49-BA0B-46EFB04EAABC}" srcId="{7F412E4B-B69D-8D48-B1E0-B051BF2A8E87}" destId="{830D8102-A36F-4449-9DFB-E833B5309671}" srcOrd="2" destOrd="0" parTransId="{194BA09F-B4B7-6B45-BA81-2CEF28E68029}" sibTransId="{62C2A27B-F32B-3248-9550-8C21AE71EB18}"/>
    <dgm:cxn modelId="{6799A8B7-4A1B-5B41-94A9-8C5674CB983B}" srcId="{830D8102-A36F-4449-9DFB-E833B5309671}" destId="{231A868D-FD1A-4D4E-B4C5-F1731382AB92}" srcOrd="1" destOrd="0" parTransId="{0676B5D2-E659-364E-B637-987406D9E870}" sibTransId="{1167E526-FB46-2D4F-85A5-05B7E2DA1B86}"/>
    <dgm:cxn modelId="{3789A35D-621D-9E40-8F87-9E280771816F}" srcId="{830D8102-A36F-4449-9DFB-E833B5309671}" destId="{4D78A869-402E-C84E-8501-71AB55C82E16}" srcOrd="0" destOrd="0" parTransId="{E1F2A726-0F09-F34C-A1FE-E1900808BEA0}" sibTransId="{6A3AEE7E-F7EB-B446-B93D-14756976EB82}"/>
    <dgm:cxn modelId="{0536E850-C0B8-F440-948B-C8398938F625}" type="presOf" srcId="{4D78A869-402E-C84E-8501-71AB55C82E16}" destId="{370BAD66-E02D-454D-A757-4FC8BBE84810}" srcOrd="0" destOrd="0" presId="urn:microsoft.com/office/officeart/2005/8/layout/hProcess4"/>
    <dgm:cxn modelId="{23F3FD80-A4CB-1840-BDFA-BAA7BA3FAC89}" type="presOf" srcId="{231A868D-FD1A-4D4E-B4C5-F1731382AB92}" destId="{370BAD66-E02D-454D-A757-4FC8BBE84810}" srcOrd="0" destOrd="1" presId="urn:microsoft.com/office/officeart/2005/8/layout/hProcess4"/>
    <dgm:cxn modelId="{954AF2DB-2C48-7B4E-B0A9-C31D038A6FA3}" srcId="{7F412E4B-B69D-8D48-B1E0-B051BF2A8E87}" destId="{0850974A-65D0-AF48-B505-647BB8FE5031}" srcOrd="0" destOrd="0" parTransId="{20F110A1-EC3C-DD45-B446-1ECCA2DB7FF2}" sibTransId="{91BDAE96-7B4E-D745-AA6A-10C355A8B37E}"/>
    <dgm:cxn modelId="{0403A69B-4BCC-EC4A-9C36-CDD208F742E0}" type="presOf" srcId="{7F412E4B-B69D-8D48-B1E0-B051BF2A8E87}" destId="{6D48219A-6985-D54B-80CF-941FE096C545}" srcOrd="0" destOrd="0" presId="urn:microsoft.com/office/officeart/2005/8/layout/hProcess4"/>
    <dgm:cxn modelId="{CB7B56A8-2723-3941-AC0C-F2CE671CFEBB}" srcId="{0850974A-65D0-AF48-B505-647BB8FE5031}" destId="{C4F04149-D860-5644-90BA-D87367855A18}" srcOrd="1" destOrd="0" parTransId="{1E9BDE8F-C8A2-7B44-B429-1F4B4A919E3C}" sibTransId="{5993980E-8DA0-C24F-9743-11DBE8ABCFC0}"/>
    <dgm:cxn modelId="{EA6A5D33-04C3-9846-8F4D-8D33A29FCEC8}" srcId="{7F412E4B-B69D-8D48-B1E0-B051BF2A8E87}" destId="{62FADE4E-AB62-684D-ADE1-6A084E70E5FA}" srcOrd="3" destOrd="0" parTransId="{01E16497-59C9-F84A-8852-84930FA15C81}" sibTransId="{B4BCBEC0-E0C0-E645-86EC-A898A80A98AF}"/>
    <dgm:cxn modelId="{C21699ED-C94F-1246-918C-316D44DB33B2}" type="presOf" srcId="{62C2A27B-F32B-3248-9550-8C21AE71EB18}" destId="{22E27BA5-DB94-1B4B-8715-A74FE244929C}" srcOrd="0" destOrd="0" presId="urn:microsoft.com/office/officeart/2005/8/layout/hProcess4"/>
    <dgm:cxn modelId="{1F898056-8689-DF40-9BEC-CCC1ED3E06BF}" type="presParOf" srcId="{6D48219A-6985-D54B-80CF-941FE096C545}" destId="{8E5642B2-95C9-954D-AC29-397C147FBD3D}" srcOrd="0" destOrd="0" presId="urn:microsoft.com/office/officeart/2005/8/layout/hProcess4"/>
    <dgm:cxn modelId="{4EA5D637-1B81-B14F-A8D7-14EFAC2B28C7}" type="presParOf" srcId="{6D48219A-6985-D54B-80CF-941FE096C545}" destId="{5A782203-A04D-E14D-82D6-580AC2916C04}" srcOrd="1" destOrd="0" presId="urn:microsoft.com/office/officeart/2005/8/layout/hProcess4"/>
    <dgm:cxn modelId="{5124A298-187E-EE45-953F-E8F5047A741A}" type="presParOf" srcId="{6D48219A-6985-D54B-80CF-941FE096C545}" destId="{47881126-D86B-2E4A-96ED-7E2602496CEC}" srcOrd="2" destOrd="0" presId="urn:microsoft.com/office/officeart/2005/8/layout/hProcess4"/>
    <dgm:cxn modelId="{D8B0D801-9E04-2E4D-BB11-4C2CC1EE034A}" type="presParOf" srcId="{47881126-D86B-2E4A-96ED-7E2602496CEC}" destId="{BD8377F0-EF87-784C-9E8B-27A728098E29}" srcOrd="0" destOrd="0" presId="urn:microsoft.com/office/officeart/2005/8/layout/hProcess4"/>
    <dgm:cxn modelId="{0390835D-69EF-5A4B-9D47-E72345B75BED}" type="presParOf" srcId="{BD8377F0-EF87-784C-9E8B-27A728098E29}" destId="{A674179D-A1FC-4644-A32C-18B15087108F}" srcOrd="0" destOrd="0" presId="urn:microsoft.com/office/officeart/2005/8/layout/hProcess4"/>
    <dgm:cxn modelId="{EC116054-8385-E240-B86C-7A97B3C3041B}" type="presParOf" srcId="{BD8377F0-EF87-784C-9E8B-27A728098E29}" destId="{FF92D686-E10D-5342-BE55-C7DDA7C26BE1}" srcOrd="1" destOrd="0" presId="urn:microsoft.com/office/officeart/2005/8/layout/hProcess4"/>
    <dgm:cxn modelId="{BDCCA604-756B-0F46-BE6D-99335827D3CE}" type="presParOf" srcId="{BD8377F0-EF87-784C-9E8B-27A728098E29}" destId="{5700A953-7AFC-DB45-9AAF-F5B144932086}" srcOrd="2" destOrd="0" presId="urn:microsoft.com/office/officeart/2005/8/layout/hProcess4"/>
    <dgm:cxn modelId="{903FB2C5-14DC-4840-8359-E041E75C2B11}" type="presParOf" srcId="{BD8377F0-EF87-784C-9E8B-27A728098E29}" destId="{BF5AEB45-619C-7447-BF06-63AFB3C1E164}" srcOrd="3" destOrd="0" presId="urn:microsoft.com/office/officeart/2005/8/layout/hProcess4"/>
    <dgm:cxn modelId="{DF723411-D98D-DD49-8E5D-B844D8EBD897}" type="presParOf" srcId="{BD8377F0-EF87-784C-9E8B-27A728098E29}" destId="{0D50C463-3868-554F-B8D8-0E7A5BFF082E}" srcOrd="4" destOrd="0" presId="urn:microsoft.com/office/officeart/2005/8/layout/hProcess4"/>
    <dgm:cxn modelId="{1D70D076-2DDB-C247-9C4E-CCDA7D74A7AC}" type="presParOf" srcId="{47881126-D86B-2E4A-96ED-7E2602496CEC}" destId="{39D865A8-8915-C74B-8A6B-5ED903552CA3}" srcOrd="1" destOrd="0" presId="urn:microsoft.com/office/officeart/2005/8/layout/hProcess4"/>
    <dgm:cxn modelId="{53EF0994-44B2-3045-8E2C-5437E661F3CF}" type="presParOf" srcId="{47881126-D86B-2E4A-96ED-7E2602496CEC}" destId="{9963E7CC-7B8E-E941-AA2B-418C74B3FF52}" srcOrd="2" destOrd="0" presId="urn:microsoft.com/office/officeart/2005/8/layout/hProcess4"/>
    <dgm:cxn modelId="{A5F96379-58AE-C74C-9DA0-9FCCF74A3027}" type="presParOf" srcId="{9963E7CC-7B8E-E941-AA2B-418C74B3FF52}" destId="{95422843-E3D7-5340-8C0D-9A27FFC665CD}" srcOrd="0" destOrd="0" presId="urn:microsoft.com/office/officeart/2005/8/layout/hProcess4"/>
    <dgm:cxn modelId="{B434F2E3-531E-E149-8ED8-E9874121470F}" type="presParOf" srcId="{9963E7CC-7B8E-E941-AA2B-418C74B3FF52}" destId="{0C73151F-B6EE-1840-AF57-52672F3B7EF9}" srcOrd="1" destOrd="0" presId="urn:microsoft.com/office/officeart/2005/8/layout/hProcess4"/>
    <dgm:cxn modelId="{DA39C6A8-67E5-9F44-ABE8-2BF075953DA8}" type="presParOf" srcId="{9963E7CC-7B8E-E941-AA2B-418C74B3FF52}" destId="{623B4563-5942-2546-A0CF-C87908931A66}" srcOrd="2" destOrd="0" presId="urn:microsoft.com/office/officeart/2005/8/layout/hProcess4"/>
    <dgm:cxn modelId="{84CE6115-2BA0-244C-B547-ABC459538B99}" type="presParOf" srcId="{9963E7CC-7B8E-E941-AA2B-418C74B3FF52}" destId="{6DEA0219-2EF1-4C41-9DDD-67A3909AB639}" srcOrd="3" destOrd="0" presId="urn:microsoft.com/office/officeart/2005/8/layout/hProcess4"/>
    <dgm:cxn modelId="{B30AB54B-4D47-2F48-9375-45672D739A73}" type="presParOf" srcId="{9963E7CC-7B8E-E941-AA2B-418C74B3FF52}" destId="{C8C8A4F9-8552-1A48-9E20-2D6BE6C621BF}" srcOrd="4" destOrd="0" presId="urn:microsoft.com/office/officeart/2005/8/layout/hProcess4"/>
    <dgm:cxn modelId="{52DB6606-8EE0-E344-9EC5-8039B004BEE5}" type="presParOf" srcId="{47881126-D86B-2E4A-96ED-7E2602496CEC}" destId="{CB82079F-5DD2-D540-87D7-5FAF28A603C1}" srcOrd="3" destOrd="0" presId="urn:microsoft.com/office/officeart/2005/8/layout/hProcess4"/>
    <dgm:cxn modelId="{C5F105A8-BE84-E944-8F30-2B68038587B7}" type="presParOf" srcId="{47881126-D86B-2E4A-96ED-7E2602496CEC}" destId="{A1B2B5E3-E715-4C41-A8B2-7AD2F75E8D4C}" srcOrd="4" destOrd="0" presId="urn:microsoft.com/office/officeart/2005/8/layout/hProcess4"/>
    <dgm:cxn modelId="{9CB01B02-D87C-4E4A-B793-9AD026912712}" type="presParOf" srcId="{A1B2B5E3-E715-4C41-A8B2-7AD2F75E8D4C}" destId="{F9FBE3A6-0A59-A344-AC8A-BC5E2E4421BB}" srcOrd="0" destOrd="0" presId="urn:microsoft.com/office/officeart/2005/8/layout/hProcess4"/>
    <dgm:cxn modelId="{AEEDD2CB-F752-1A45-BD1B-9260C8E7205C}" type="presParOf" srcId="{A1B2B5E3-E715-4C41-A8B2-7AD2F75E8D4C}" destId="{370BAD66-E02D-454D-A757-4FC8BBE84810}" srcOrd="1" destOrd="0" presId="urn:microsoft.com/office/officeart/2005/8/layout/hProcess4"/>
    <dgm:cxn modelId="{FFF8C0A0-AA6C-D147-9B13-3C5C0526E2FA}" type="presParOf" srcId="{A1B2B5E3-E715-4C41-A8B2-7AD2F75E8D4C}" destId="{B5DC7B22-0625-144C-AD56-D4D547C05BEA}" srcOrd="2" destOrd="0" presId="urn:microsoft.com/office/officeart/2005/8/layout/hProcess4"/>
    <dgm:cxn modelId="{ECE7B773-B009-3C47-82FA-E26D8BE7ECC3}" type="presParOf" srcId="{A1B2B5E3-E715-4C41-A8B2-7AD2F75E8D4C}" destId="{CF7DB1CD-3459-7A43-8838-F0B9C73EAA0F}" srcOrd="3" destOrd="0" presId="urn:microsoft.com/office/officeart/2005/8/layout/hProcess4"/>
    <dgm:cxn modelId="{376179EB-A0EB-5D45-B8E9-370819964559}" type="presParOf" srcId="{A1B2B5E3-E715-4C41-A8B2-7AD2F75E8D4C}" destId="{0C32ECA0-957C-9249-B03C-F2E63E73CF80}" srcOrd="4" destOrd="0" presId="urn:microsoft.com/office/officeart/2005/8/layout/hProcess4"/>
    <dgm:cxn modelId="{0E5739C4-D09E-ED40-8B80-66FEDEC5BF5C}" type="presParOf" srcId="{47881126-D86B-2E4A-96ED-7E2602496CEC}" destId="{22E27BA5-DB94-1B4B-8715-A74FE244929C}" srcOrd="5" destOrd="0" presId="urn:microsoft.com/office/officeart/2005/8/layout/hProcess4"/>
    <dgm:cxn modelId="{DC5BC8A6-6B26-4841-B6F1-9956253427CD}" type="presParOf" srcId="{47881126-D86B-2E4A-96ED-7E2602496CEC}" destId="{7A8D10CE-D4A2-584A-88CA-EC385B6A18A8}" srcOrd="6" destOrd="0" presId="urn:microsoft.com/office/officeart/2005/8/layout/hProcess4"/>
    <dgm:cxn modelId="{F0E11C78-E172-CC49-919D-72F2A204C759}" type="presParOf" srcId="{7A8D10CE-D4A2-584A-88CA-EC385B6A18A8}" destId="{717E596C-6854-4C44-83C3-D8036872050F}" srcOrd="0" destOrd="0" presId="urn:microsoft.com/office/officeart/2005/8/layout/hProcess4"/>
    <dgm:cxn modelId="{4E1D161D-7877-9A42-B630-64D96C05512C}" type="presParOf" srcId="{7A8D10CE-D4A2-584A-88CA-EC385B6A18A8}" destId="{195D6468-6C26-A14F-972A-1FCB89E05888}" srcOrd="1" destOrd="0" presId="urn:microsoft.com/office/officeart/2005/8/layout/hProcess4"/>
    <dgm:cxn modelId="{B6FFF2AD-5C90-7940-B8D4-0E9C27810D10}" type="presParOf" srcId="{7A8D10CE-D4A2-584A-88CA-EC385B6A18A8}" destId="{9AA2CB55-1EFB-E64F-AE4E-D4ABFBB3DAA0}" srcOrd="2" destOrd="0" presId="urn:microsoft.com/office/officeart/2005/8/layout/hProcess4"/>
    <dgm:cxn modelId="{541B74AF-7712-BC4C-A587-E72CFDE0A200}" type="presParOf" srcId="{7A8D10CE-D4A2-584A-88CA-EC385B6A18A8}" destId="{98333E19-DED5-034D-968C-D17DC82A46D8}" srcOrd="3" destOrd="0" presId="urn:microsoft.com/office/officeart/2005/8/layout/hProcess4"/>
    <dgm:cxn modelId="{E510E62B-EBCF-5B4D-8871-22C1A0DD5307}" type="presParOf" srcId="{7A8D10CE-D4A2-584A-88CA-EC385B6A18A8}" destId="{E5C25BD4-4E5E-D84E-AB07-FAAD75998FC4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4CA81C3-08D1-5043-9A5D-0F0CD0D50848}" type="doc">
      <dgm:prSet loTypeId="urn:microsoft.com/office/officeart/2005/8/layout/equation2" loCatId="relationship" qsTypeId="urn:microsoft.com/office/officeart/2005/8/quickstyle/simple4" qsCatId="simple" csTypeId="urn:microsoft.com/office/officeart/2005/8/colors/accent1_4" csCatId="accent1" phldr="1"/>
      <dgm:spPr/>
    </dgm:pt>
    <dgm:pt modelId="{C26EE0D9-14A7-D748-AD52-BA8441A48453}">
      <dgm:prSet phldrT="[Texto]"/>
      <dgm:spPr/>
      <dgm:t>
        <a:bodyPr/>
        <a:lstStyle/>
        <a:p>
          <a:r>
            <a:rPr lang="es-ES_tradnl" dirty="0" smtClean="0"/>
            <a:t>REORGANIZACI</a:t>
          </a:r>
          <a:r>
            <a:rPr lang="es-ES_tradnl" dirty="0" smtClean="0"/>
            <a:t>ÓN DEL ESPACIO PÚBLICO</a:t>
          </a:r>
          <a:endParaRPr lang="es-ES_tradnl" dirty="0"/>
        </a:p>
      </dgm:t>
    </dgm:pt>
    <dgm:pt modelId="{FEBE8F8D-2B5A-9643-A4D0-78C04E534E25}" type="parTrans" cxnId="{B7A43450-31E7-9440-AD38-8A033236683E}">
      <dgm:prSet/>
      <dgm:spPr/>
      <dgm:t>
        <a:bodyPr/>
        <a:lstStyle/>
        <a:p>
          <a:endParaRPr lang="es-ES_tradnl"/>
        </a:p>
      </dgm:t>
    </dgm:pt>
    <dgm:pt modelId="{A88B4519-35EB-FA49-AC75-9B99912178E3}" type="sibTrans" cxnId="{B7A43450-31E7-9440-AD38-8A033236683E}">
      <dgm:prSet/>
      <dgm:spPr/>
      <dgm:t>
        <a:bodyPr/>
        <a:lstStyle/>
        <a:p>
          <a:endParaRPr lang="es-ES_tradnl"/>
        </a:p>
      </dgm:t>
    </dgm:pt>
    <dgm:pt modelId="{924715B3-9199-3446-B09D-44D7867603BF}">
      <dgm:prSet phldrT="[Texto]"/>
      <dgm:spPr/>
      <dgm:t>
        <a:bodyPr/>
        <a:lstStyle/>
        <a:p>
          <a:r>
            <a:rPr lang="es-ES_tradnl" dirty="0" smtClean="0"/>
            <a:t>INTERVENCI</a:t>
          </a:r>
          <a:r>
            <a:rPr lang="es-ES_tradnl" dirty="0" smtClean="0"/>
            <a:t>ÓN EN EL ESPACIO PÚBLICO</a:t>
          </a:r>
          <a:endParaRPr lang="es-ES_tradnl" dirty="0"/>
        </a:p>
      </dgm:t>
    </dgm:pt>
    <dgm:pt modelId="{05BC60AA-D350-3C41-8775-B50DAE699374}" type="parTrans" cxnId="{05580095-0ED7-CB49-96AB-43CC700905C2}">
      <dgm:prSet/>
      <dgm:spPr/>
      <dgm:t>
        <a:bodyPr/>
        <a:lstStyle/>
        <a:p>
          <a:endParaRPr lang="es-ES_tradnl"/>
        </a:p>
      </dgm:t>
    </dgm:pt>
    <dgm:pt modelId="{D15A1CD0-0EB9-3642-908C-7D34C60E7AB6}" type="sibTrans" cxnId="{05580095-0ED7-CB49-96AB-43CC700905C2}">
      <dgm:prSet/>
      <dgm:spPr>
        <a:solidFill>
          <a:schemeClr val="accent1"/>
        </a:solidFill>
      </dgm:spPr>
      <dgm:t>
        <a:bodyPr/>
        <a:lstStyle/>
        <a:p>
          <a:endParaRPr lang="es-ES_tradnl" dirty="0"/>
        </a:p>
      </dgm:t>
    </dgm:pt>
    <dgm:pt modelId="{AC6E7ED8-C028-5B4C-A8A2-71BE07B46266}">
      <dgm:prSet phldrT="[Texto]"/>
      <dgm:spPr/>
      <dgm:t>
        <a:bodyPr/>
        <a:lstStyle/>
        <a:p>
          <a:r>
            <a:rPr lang="es-ES_tradnl" dirty="0" smtClean="0"/>
            <a:t>RECUPERACI</a:t>
          </a:r>
          <a:r>
            <a:rPr lang="es-ES_tradnl" dirty="0" smtClean="0"/>
            <a:t>ÓN DEL ESPACIO PÚBLICO</a:t>
          </a:r>
          <a:endParaRPr lang="es-ES_tradnl" dirty="0"/>
        </a:p>
      </dgm:t>
    </dgm:pt>
    <dgm:pt modelId="{274FE654-AF3B-E046-B266-682FEAEFB5E4}" type="parTrans" cxnId="{6D3F6564-8917-A34F-AB89-568F77170E92}">
      <dgm:prSet/>
      <dgm:spPr/>
      <dgm:t>
        <a:bodyPr/>
        <a:lstStyle/>
        <a:p>
          <a:endParaRPr lang="es-ES_tradnl"/>
        </a:p>
      </dgm:t>
    </dgm:pt>
    <dgm:pt modelId="{AB39B0DC-2D3F-5743-AFB5-3E033FBF2B44}" type="sibTrans" cxnId="{6D3F6564-8917-A34F-AB89-568F77170E92}">
      <dgm:prSet/>
      <dgm:spPr/>
      <dgm:t>
        <a:bodyPr/>
        <a:lstStyle/>
        <a:p>
          <a:endParaRPr lang="es-ES_tradnl"/>
        </a:p>
      </dgm:t>
    </dgm:pt>
    <dgm:pt modelId="{0C012FAE-FEC5-B746-ACCE-6504776DAC3B}" type="pres">
      <dgm:prSet presAssocID="{B4CA81C3-08D1-5043-9A5D-0F0CD0D50848}" presName="Name0" presStyleCnt="0">
        <dgm:presLayoutVars>
          <dgm:dir/>
          <dgm:resizeHandles val="exact"/>
        </dgm:presLayoutVars>
      </dgm:prSet>
      <dgm:spPr/>
    </dgm:pt>
    <dgm:pt modelId="{C9A418CC-4E52-5C48-81E2-3C76C726BA15}" type="pres">
      <dgm:prSet presAssocID="{B4CA81C3-08D1-5043-9A5D-0F0CD0D50848}" presName="vNodes" presStyleCnt="0"/>
      <dgm:spPr/>
    </dgm:pt>
    <dgm:pt modelId="{641CC680-7252-8948-9935-77D9D59A107C}" type="pres">
      <dgm:prSet presAssocID="{C26EE0D9-14A7-D748-AD52-BA8441A4845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EC90E9DA-F6DC-DB4D-9689-399730B7A185}" type="pres">
      <dgm:prSet presAssocID="{A88B4519-35EB-FA49-AC75-9B99912178E3}" presName="spacerT" presStyleCnt="0"/>
      <dgm:spPr/>
    </dgm:pt>
    <dgm:pt modelId="{E65E8B48-A0A8-CA4F-A2D5-62D4BEE011D9}" type="pres">
      <dgm:prSet presAssocID="{A88B4519-35EB-FA49-AC75-9B99912178E3}" presName="sibTrans" presStyleLbl="sibTrans2D1" presStyleIdx="0" presStyleCnt="2"/>
      <dgm:spPr/>
    </dgm:pt>
    <dgm:pt modelId="{E95A6A61-F1D9-D04A-8813-553FCA3E3D14}" type="pres">
      <dgm:prSet presAssocID="{A88B4519-35EB-FA49-AC75-9B99912178E3}" presName="spacerB" presStyleCnt="0"/>
      <dgm:spPr/>
    </dgm:pt>
    <dgm:pt modelId="{6A7DF882-BBD5-BC45-B1B9-23A30F5E8AF5}" type="pres">
      <dgm:prSet presAssocID="{924715B3-9199-3446-B09D-44D7867603B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05A9D70C-05E7-8740-AF16-4B36D2B0DC8D}" type="pres">
      <dgm:prSet presAssocID="{B4CA81C3-08D1-5043-9A5D-0F0CD0D50848}" presName="sibTransLast" presStyleLbl="sibTrans2D1" presStyleIdx="1" presStyleCnt="2" custScaleX="258431" custLinFactNeighborX="-39891"/>
      <dgm:spPr/>
    </dgm:pt>
    <dgm:pt modelId="{01DF52E8-4440-0740-A647-DD4F7E2704F8}" type="pres">
      <dgm:prSet presAssocID="{B4CA81C3-08D1-5043-9A5D-0F0CD0D50848}" presName="connectorText" presStyleLbl="sibTrans2D1" presStyleIdx="1" presStyleCnt="2"/>
      <dgm:spPr/>
    </dgm:pt>
    <dgm:pt modelId="{2EF8536C-468B-4747-ADCE-EBA16E713CD8}" type="pres">
      <dgm:prSet presAssocID="{B4CA81C3-08D1-5043-9A5D-0F0CD0D50848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C09F7462-241D-5545-A387-8E10A03B9424}" type="presOf" srcId="{C26EE0D9-14A7-D748-AD52-BA8441A48453}" destId="{641CC680-7252-8948-9935-77D9D59A107C}" srcOrd="0" destOrd="0" presId="urn:microsoft.com/office/officeart/2005/8/layout/equation2"/>
    <dgm:cxn modelId="{489DF365-FC2F-954B-A544-82BE24D360CA}" type="presOf" srcId="{D15A1CD0-0EB9-3642-908C-7D34C60E7AB6}" destId="{05A9D70C-05E7-8740-AF16-4B36D2B0DC8D}" srcOrd="0" destOrd="0" presId="urn:microsoft.com/office/officeart/2005/8/layout/equation2"/>
    <dgm:cxn modelId="{6D3F6564-8917-A34F-AB89-568F77170E92}" srcId="{B4CA81C3-08D1-5043-9A5D-0F0CD0D50848}" destId="{AC6E7ED8-C028-5B4C-A8A2-71BE07B46266}" srcOrd="2" destOrd="0" parTransId="{274FE654-AF3B-E046-B266-682FEAEFB5E4}" sibTransId="{AB39B0DC-2D3F-5743-AFB5-3E033FBF2B44}"/>
    <dgm:cxn modelId="{B7A43450-31E7-9440-AD38-8A033236683E}" srcId="{B4CA81C3-08D1-5043-9A5D-0F0CD0D50848}" destId="{C26EE0D9-14A7-D748-AD52-BA8441A48453}" srcOrd="0" destOrd="0" parTransId="{FEBE8F8D-2B5A-9643-A4D0-78C04E534E25}" sibTransId="{A88B4519-35EB-FA49-AC75-9B99912178E3}"/>
    <dgm:cxn modelId="{765B502A-C13B-5B4E-BAC4-07DE40028C50}" type="presOf" srcId="{D15A1CD0-0EB9-3642-908C-7D34C60E7AB6}" destId="{01DF52E8-4440-0740-A647-DD4F7E2704F8}" srcOrd="1" destOrd="0" presId="urn:microsoft.com/office/officeart/2005/8/layout/equation2"/>
    <dgm:cxn modelId="{82FE6842-8A17-6246-BF12-5ADE384A0636}" type="presOf" srcId="{A88B4519-35EB-FA49-AC75-9B99912178E3}" destId="{E65E8B48-A0A8-CA4F-A2D5-62D4BEE011D9}" srcOrd="0" destOrd="0" presId="urn:microsoft.com/office/officeart/2005/8/layout/equation2"/>
    <dgm:cxn modelId="{90548FFB-1DEB-D44D-9FD1-3728683A5F76}" type="presOf" srcId="{B4CA81C3-08D1-5043-9A5D-0F0CD0D50848}" destId="{0C012FAE-FEC5-B746-ACCE-6504776DAC3B}" srcOrd="0" destOrd="0" presId="urn:microsoft.com/office/officeart/2005/8/layout/equation2"/>
    <dgm:cxn modelId="{CB1520FD-4E19-624E-885C-9C159D2FB1D7}" type="presOf" srcId="{924715B3-9199-3446-B09D-44D7867603BF}" destId="{6A7DF882-BBD5-BC45-B1B9-23A30F5E8AF5}" srcOrd="0" destOrd="0" presId="urn:microsoft.com/office/officeart/2005/8/layout/equation2"/>
    <dgm:cxn modelId="{05580095-0ED7-CB49-96AB-43CC700905C2}" srcId="{B4CA81C3-08D1-5043-9A5D-0F0CD0D50848}" destId="{924715B3-9199-3446-B09D-44D7867603BF}" srcOrd="1" destOrd="0" parTransId="{05BC60AA-D350-3C41-8775-B50DAE699374}" sibTransId="{D15A1CD0-0EB9-3642-908C-7D34C60E7AB6}"/>
    <dgm:cxn modelId="{8BFC3E9F-E2A6-B640-B67A-97886D06F1FF}" type="presOf" srcId="{AC6E7ED8-C028-5B4C-A8A2-71BE07B46266}" destId="{2EF8536C-468B-4747-ADCE-EBA16E713CD8}" srcOrd="0" destOrd="0" presId="urn:microsoft.com/office/officeart/2005/8/layout/equation2"/>
    <dgm:cxn modelId="{2471A30D-2C94-5F43-9E07-329DE86641BC}" type="presParOf" srcId="{0C012FAE-FEC5-B746-ACCE-6504776DAC3B}" destId="{C9A418CC-4E52-5C48-81E2-3C76C726BA15}" srcOrd="0" destOrd="0" presId="urn:microsoft.com/office/officeart/2005/8/layout/equation2"/>
    <dgm:cxn modelId="{6E197802-5964-7E44-BA8D-4BF1B23CAEE0}" type="presParOf" srcId="{C9A418CC-4E52-5C48-81E2-3C76C726BA15}" destId="{641CC680-7252-8948-9935-77D9D59A107C}" srcOrd="0" destOrd="0" presId="urn:microsoft.com/office/officeart/2005/8/layout/equation2"/>
    <dgm:cxn modelId="{C92DA884-9860-5F42-828C-F7C09E38B865}" type="presParOf" srcId="{C9A418CC-4E52-5C48-81E2-3C76C726BA15}" destId="{EC90E9DA-F6DC-DB4D-9689-399730B7A185}" srcOrd="1" destOrd="0" presId="urn:microsoft.com/office/officeart/2005/8/layout/equation2"/>
    <dgm:cxn modelId="{BD7AD244-2537-1447-8A44-F95CE728E8DB}" type="presParOf" srcId="{C9A418CC-4E52-5C48-81E2-3C76C726BA15}" destId="{E65E8B48-A0A8-CA4F-A2D5-62D4BEE011D9}" srcOrd="2" destOrd="0" presId="urn:microsoft.com/office/officeart/2005/8/layout/equation2"/>
    <dgm:cxn modelId="{FA11DF11-2A06-8A4F-A4F6-C2430A22B8A3}" type="presParOf" srcId="{C9A418CC-4E52-5C48-81E2-3C76C726BA15}" destId="{E95A6A61-F1D9-D04A-8813-553FCA3E3D14}" srcOrd="3" destOrd="0" presId="urn:microsoft.com/office/officeart/2005/8/layout/equation2"/>
    <dgm:cxn modelId="{474AFCA1-7333-744B-9D7C-9DE4C1D3378F}" type="presParOf" srcId="{C9A418CC-4E52-5C48-81E2-3C76C726BA15}" destId="{6A7DF882-BBD5-BC45-B1B9-23A30F5E8AF5}" srcOrd="4" destOrd="0" presId="urn:microsoft.com/office/officeart/2005/8/layout/equation2"/>
    <dgm:cxn modelId="{186C3872-2A7C-A240-B9DD-DF7A61371C0A}" type="presParOf" srcId="{0C012FAE-FEC5-B746-ACCE-6504776DAC3B}" destId="{05A9D70C-05E7-8740-AF16-4B36D2B0DC8D}" srcOrd="1" destOrd="0" presId="urn:microsoft.com/office/officeart/2005/8/layout/equation2"/>
    <dgm:cxn modelId="{F59BE3D6-7AB6-624A-814D-C0739C9B82DE}" type="presParOf" srcId="{05A9D70C-05E7-8740-AF16-4B36D2B0DC8D}" destId="{01DF52E8-4440-0740-A647-DD4F7E2704F8}" srcOrd="0" destOrd="0" presId="urn:microsoft.com/office/officeart/2005/8/layout/equation2"/>
    <dgm:cxn modelId="{BF498271-F4EF-944F-8AAB-E9B7F115036B}" type="presParOf" srcId="{0C012FAE-FEC5-B746-ACCE-6504776DAC3B}" destId="{2EF8536C-468B-4747-ADCE-EBA16E713CD8}" srcOrd="2" destOrd="0" presId="urn:microsoft.com/office/officeart/2005/8/layout/equation2"/>
  </dgm:cxnLst>
  <dgm:bg/>
  <dgm:whole>
    <a:ln>
      <a:solidFill>
        <a:schemeClr val="accent1"/>
      </a:solidFill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5630562-BEF8-AC4B-9E37-DA08782CE9E4}">
      <dsp:nvSpPr>
        <dsp:cNvPr id="0" name=""/>
        <dsp:cNvSpPr/>
      </dsp:nvSpPr>
      <dsp:spPr>
        <a:xfrm>
          <a:off x="0" y="0"/>
          <a:ext cx="5005517" cy="9040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shade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/>
            <a:t>APLICACIÓN DE LA MEDIDA (CORTO PLAZO)</a:t>
          </a:r>
          <a:endParaRPr lang="es-ES_tradnl" sz="1800" kern="1200" dirty="0"/>
        </a:p>
      </dsp:txBody>
      <dsp:txXfrm>
        <a:off x="0" y="0"/>
        <a:ext cx="4006589" cy="904007"/>
      </dsp:txXfrm>
    </dsp:sp>
    <dsp:sp modelId="{1F648B17-158C-984C-8B54-C724BB2F80A6}">
      <dsp:nvSpPr>
        <dsp:cNvPr id="0" name=""/>
        <dsp:cNvSpPr/>
      </dsp:nvSpPr>
      <dsp:spPr>
        <a:xfrm>
          <a:off x="419212" y="1068371"/>
          <a:ext cx="5005517" cy="9040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50000"/>
                <a:hueOff val="-54948"/>
                <a:satOff val="-1424"/>
                <a:lumOff val="20231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shade val="50000"/>
                <a:hueOff val="-54948"/>
                <a:satOff val="-1424"/>
                <a:lumOff val="20231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>
              <a:solidFill>
                <a:srgbClr val="514A38"/>
              </a:solidFill>
            </a:rPr>
            <a:t>CALENDARIO DE EJECUCIÓN DEL PLAN+ PLAN PRESUPUESTARIO</a:t>
          </a:r>
          <a:endParaRPr lang="es-ES_tradnl" sz="1800" kern="1200" dirty="0">
            <a:solidFill>
              <a:srgbClr val="514A38"/>
            </a:solidFill>
          </a:endParaRPr>
        </a:p>
      </dsp:txBody>
      <dsp:txXfrm>
        <a:off x="419212" y="1068371"/>
        <a:ext cx="3998700" cy="904007"/>
      </dsp:txXfrm>
    </dsp:sp>
    <dsp:sp modelId="{2F8A0FE1-5214-304C-B5B9-E7EE285A73A9}">
      <dsp:nvSpPr>
        <dsp:cNvPr id="0" name=""/>
        <dsp:cNvSpPr/>
      </dsp:nvSpPr>
      <dsp:spPr>
        <a:xfrm>
          <a:off x="832167" y="2136743"/>
          <a:ext cx="5005517" cy="9040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50000"/>
                <a:hueOff val="-109897"/>
                <a:satOff val="-2848"/>
                <a:lumOff val="40462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shade val="50000"/>
                <a:hueOff val="-109897"/>
                <a:satOff val="-2848"/>
                <a:lumOff val="40462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>
              <a:solidFill>
                <a:srgbClr val="514A38"/>
              </a:solidFill>
            </a:rPr>
            <a:t>ASIGNACIÓN DE RESPONSABILIDADES</a:t>
          </a:r>
          <a:endParaRPr lang="es-ES_tradnl" sz="1800" kern="1200" dirty="0">
            <a:solidFill>
              <a:srgbClr val="514A38"/>
            </a:solidFill>
          </a:endParaRPr>
        </a:p>
      </dsp:txBody>
      <dsp:txXfrm>
        <a:off x="832167" y="2136743"/>
        <a:ext cx="4004957" cy="904007"/>
      </dsp:txXfrm>
    </dsp:sp>
    <dsp:sp modelId="{2F58174B-CC2E-DF48-BA74-765A264BE5D3}">
      <dsp:nvSpPr>
        <dsp:cNvPr id="0" name=""/>
        <dsp:cNvSpPr/>
      </dsp:nvSpPr>
      <dsp:spPr>
        <a:xfrm>
          <a:off x="1251379" y="3205115"/>
          <a:ext cx="5005517" cy="9040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50000"/>
                <a:hueOff val="-54948"/>
                <a:satOff val="-1424"/>
                <a:lumOff val="20231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shade val="50000"/>
                <a:hueOff val="-54948"/>
                <a:satOff val="-1424"/>
                <a:lumOff val="20231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>
              <a:solidFill>
                <a:srgbClr val="514A38"/>
              </a:solidFill>
            </a:rPr>
            <a:t>RECURSOS NECESARIOS PARA LA APLICACIÓN DE LAS MEDIDAS DEL PLAN</a:t>
          </a:r>
          <a:endParaRPr lang="es-ES_tradnl" sz="1800" kern="1200" dirty="0">
            <a:solidFill>
              <a:srgbClr val="514A38"/>
            </a:solidFill>
          </a:endParaRPr>
        </a:p>
      </dsp:txBody>
      <dsp:txXfrm>
        <a:off x="1251379" y="3205115"/>
        <a:ext cx="3998700" cy="904007"/>
      </dsp:txXfrm>
    </dsp:sp>
    <dsp:sp modelId="{80B72B74-4505-EB4A-985F-43759730F1CD}">
      <dsp:nvSpPr>
        <dsp:cNvPr id="0" name=""/>
        <dsp:cNvSpPr/>
      </dsp:nvSpPr>
      <dsp:spPr>
        <a:xfrm>
          <a:off x="4417913" y="692387"/>
          <a:ext cx="587604" cy="58760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2600" kern="1200"/>
        </a:p>
      </dsp:txBody>
      <dsp:txXfrm>
        <a:off x="4417913" y="692387"/>
        <a:ext cx="587604" cy="587604"/>
      </dsp:txXfrm>
    </dsp:sp>
    <dsp:sp modelId="{423FF18B-240C-9649-82AE-A1037A80F442}">
      <dsp:nvSpPr>
        <dsp:cNvPr id="0" name=""/>
        <dsp:cNvSpPr/>
      </dsp:nvSpPr>
      <dsp:spPr>
        <a:xfrm>
          <a:off x="4837125" y="1760759"/>
          <a:ext cx="587604" cy="58760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2600" kern="1200"/>
        </a:p>
      </dsp:txBody>
      <dsp:txXfrm>
        <a:off x="4837125" y="1760759"/>
        <a:ext cx="587604" cy="587604"/>
      </dsp:txXfrm>
    </dsp:sp>
    <dsp:sp modelId="{5773BE93-CE64-E042-B7BD-54B59372E808}">
      <dsp:nvSpPr>
        <dsp:cNvPr id="0" name=""/>
        <dsp:cNvSpPr/>
      </dsp:nvSpPr>
      <dsp:spPr>
        <a:xfrm>
          <a:off x="5250080" y="2829131"/>
          <a:ext cx="587604" cy="58760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2600" kern="1200"/>
        </a:p>
      </dsp:txBody>
      <dsp:txXfrm>
        <a:off x="5250080" y="2829131"/>
        <a:ext cx="587604" cy="58760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CF99A66-3408-B74F-8E62-6D38ECE6D74E}">
      <dsp:nvSpPr>
        <dsp:cNvPr id="0" name=""/>
        <dsp:cNvSpPr/>
      </dsp:nvSpPr>
      <dsp:spPr>
        <a:xfrm>
          <a:off x="2380505" y="2370"/>
          <a:ext cx="1334988" cy="86774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kern="1200" dirty="0" smtClean="0">
              <a:solidFill>
                <a:srgbClr val="748560"/>
              </a:solidFill>
            </a:rPr>
            <a:t>FORO CIUDADANO POR LA MOVILIDAD SOSTENIBLE</a:t>
          </a:r>
          <a:endParaRPr lang="es-ES_tradnl" sz="1200" kern="1200" dirty="0">
            <a:solidFill>
              <a:srgbClr val="748560"/>
            </a:solidFill>
          </a:endParaRPr>
        </a:p>
      </dsp:txBody>
      <dsp:txXfrm>
        <a:off x="2380505" y="2370"/>
        <a:ext cx="1334988" cy="867742"/>
      </dsp:txXfrm>
    </dsp:sp>
    <dsp:sp modelId="{32296779-7EBB-F24D-80A8-63A70DD56C23}">
      <dsp:nvSpPr>
        <dsp:cNvPr id="0" name=""/>
        <dsp:cNvSpPr/>
      </dsp:nvSpPr>
      <dsp:spPr>
        <a:xfrm>
          <a:off x="1315405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2578672" y="220630"/>
              </a:moveTo>
              <a:arcTo wR="1732594" hR="1732594" stAng="17953853" swAng="1210876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214A95-51F1-4640-B8C3-D836D618D4D1}">
      <dsp:nvSpPr>
        <dsp:cNvPr id="0" name=""/>
        <dsp:cNvSpPr/>
      </dsp:nvSpPr>
      <dsp:spPr>
        <a:xfrm>
          <a:off x="4028301" y="1199563"/>
          <a:ext cx="1334988" cy="867742"/>
        </a:xfrm>
        <a:prstGeom prst="roundRect">
          <a:avLst/>
        </a:prstGeom>
        <a:gradFill rotWithShape="0">
          <a:gsLst>
            <a:gs pos="0">
              <a:schemeClr val="accent4">
                <a:hueOff val="-664640"/>
                <a:satOff val="496"/>
                <a:lumOff val="2157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664640"/>
                <a:satOff val="496"/>
                <a:lumOff val="215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kern="1200" dirty="0" smtClean="0"/>
            <a:t>T</a:t>
          </a:r>
          <a:r>
            <a:rPr lang="es-ES_tradnl" sz="1200" kern="1200" dirty="0" smtClean="0"/>
            <a:t>ÉCNICOS MUNICIPALES</a:t>
          </a:r>
          <a:endParaRPr lang="es-ES_tradnl" sz="1200" kern="1200" dirty="0"/>
        </a:p>
      </dsp:txBody>
      <dsp:txXfrm>
        <a:off x="4028301" y="1199563"/>
        <a:ext cx="1334988" cy="867742"/>
      </dsp:txXfrm>
    </dsp:sp>
    <dsp:sp modelId="{B0A13B86-1B74-5443-BA5A-C07C10357382}">
      <dsp:nvSpPr>
        <dsp:cNvPr id="0" name=""/>
        <dsp:cNvSpPr/>
      </dsp:nvSpPr>
      <dsp:spPr>
        <a:xfrm>
          <a:off x="1315405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3461025" y="1852639"/>
              </a:moveTo>
              <a:arcTo wR="1732594" hR="1732594" stAng="21838381" swAng="1359213"/>
            </a:path>
          </a:pathLst>
        </a:custGeom>
        <a:noFill/>
        <a:ln w="9525" cap="flat" cmpd="sng" algn="ctr">
          <a:solidFill>
            <a:schemeClr val="accent4">
              <a:hueOff val="-664640"/>
              <a:satOff val="496"/>
              <a:lumOff val="215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FC2B91-72C2-0D4C-BA97-8721106D7F99}">
      <dsp:nvSpPr>
        <dsp:cNvPr id="0" name=""/>
        <dsp:cNvSpPr/>
      </dsp:nvSpPr>
      <dsp:spPr>
        <a:xfrm>
          <a:off x="3398899" y="3136663"/>
          <a:ext cx="1334988" cy="867742"/>
        </a:xfrm>
        <a:prstGeom prst="roundRect">
          <a:avLst/>
        </a:prstGeom>
        <a:gradFill rotWithShape="0">
          <a:gsLst>
            <a:gs pos="0">
              <a:schemeClr val="accent4">
                <a:hueOff val="-1329280"/>
                <a:satOff val="993"/>
                <a:lumOff val="4314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1329280"/>
                <a:satOff val="993"/>
                <a:lumOff val="4314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kern="1200" dirty="0" smtClean="0"/>
            <a:t>COLECTIVOS SOCIALES</a:t>
          </a:r>
          <a:endParaRPr lang="es-ES_tradnl" sz="1200" kern="1200" dirty="0"/>
        </a:p>
      </dsp:txBody>
      <dsp:txXfrm>
        <a:off x="3398899" y="3136663"/>
        <a:ext cx="1334988" cy="867742"/>
      </dsp:txXfrm>
    </dsp:sp>
    <dsp:sp modelId="{36676C88-F3B2-864C-9FC5-E94D1A04670F}">
      <dsp:nvSpPr>
        <dsp:cNvPr id="0" name=""/>
        <dsp:cNvSpPr/>
      </dsp:nvSpPr>
      <dsp:spPr>
        <a:xfrm>
          <a:off x="1315405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1945042" y="3452114"/>
              </a:moveTo>
              <a:arcTo wR="1732594" hR="1732594" stAng="4977406" swAng="845189"/>
            </a:path>
          </a:pathLst>
        </a:custGeom>
        <a:noFill/>
        <a:ln w="9525" cap="flat" cmpd="sng" algn="ctr">
          <a:solidFill>
            <a:schemeClr val="accent4">
              <a:hueOff val="-1329280"/>
              <a:satOff val="993"/>
              <a:lumOff val="431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3A31B7-A23C-9F4F-8FDF-0317F9E3E517}">
      <dsp:nvSpPr>
        <dsp:cNvPr id="0" name=""/>
        <dsp:cNvSpPr/>
      </dsp:nvSpPr>
      <dsp:spPr>
        <a:xfrm>
          <a:off x="1362112" y="3136663"/>
          <a:ext cx="1334988" cy="867742"/>
        </a:xfrm>
        <a:prstGeom prst="roundRect">
          <a:avLst/>
        </a:prstGeom>
        <a:gradFill rotWithShape="0">
          <a:gsLst>
            <a:gs pos="0">
              <a:schemeClr val="accent4">
                <a:hueOff val="-1993920"/>
                <a:satOff val="1489"/>
                <a:lumOff val="647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1993920"/>
                <a:satOff val="1489"/>
                <a:lumOff val="647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kern="1200" dirty="0" smtClean="0"/>
            <a:t>ASOCIACIONES DE VECINOS</a:t>
          </a:r>
          <a:endParaRPr lang="es-ES_tradnl" sz="1200" kern="1200" dirty="0"/>
        </a:p>
      </dsp:txBody>
      <dsp:txXfrm>
        <a:off x="1362112" y="3136663"/>
        <a:ext cx="1334988" cy="867742"/>
      </dsp:txXfrm>
    </dsp:sp>
    <dsp:sp modelId="{F41A5185-859F-3C4C-A2B3-8C200C697FE7}">
      <dsp:nvSpPr>
        <dsp:cNvPr id="0" name=""/>
        <dsp:cNvSpPr/>
      </dsp:nvSpPr>
      <dsp:spPr>
        <a:xfrm>
          <a:off x="1315405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183747" y="2509097"/>
              </a:moveTo>
              <a:arcTo wR="1732594" hR="1732594" stAng="9202406" swAng="1359213"/>
            </a:path>
          </a:pathLst>
        </a:custGeom>
        <a:noFill/>
        <a:ln w="9525" cap="flat" cmpd="sng" algn="ctr">
          <a:solidFill>
            <a:schemeClr val="accent4">
              <a:hueOff val="-1993920"/>
              <a:satOff val="1489"/>
              <a:lumOff val="647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F8CADD-7F3E-0545-B4FC-2163ED3B98C1}">
      <dsp:nvSpPr>
        <dsp:cNvPr id="0" name=""/>
        <dsp:cNvSpPr/>
      </dsp:nvSpPr>
      <dsp:spPr>
        <a:xfrm>
          <a:off x="732710" y="1199563"/>
          <a:ext cx="1334988" cy="867742"/>
        </a:xfrm>
        <a:prstGeom prst="roundRect">
          <a:avLst/>
        </a:prstGeom>
        <a:gradFill rotWithShape="0">
          <a:gsLst>
            <a:gs pos="0">
              <a:schemeClr val="accent4">
                <a:hueOff val="-2658560"/>
                <a:satOff val="1986"/>
                <a:lumOff val="8627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2658560"/>
                <a:satOff val="1986"/>
                <a:lumOff val="862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kern="1200" dirty="0" smtClean="0"/>
            <a:t>REPRESENTANTES POL</a:t>
          </a:r>
          <a:r>
            <a:rPr lang="es-ES_tradnl" sz="1200" kern="1200" dirty="0" smtClean="0"/>
            <a:t>ÍTICOS</a:t>
          </a:r>
          <a:endParaRPr lang="es-ES_tradnl" sz="1200" kern="1200" dirty="0"/>
        </a:p>
      </dsp:txBody>
      <dsp:txXfrm>
        <a:off x="732710" y="1199563"/>
        <a:ext cx="1334988" cy="867742"/>
      </dsp:txXfrm>
    </dsp:sp>
    <dsp:sp modelId="{B2A29DF1-DAA2-0548-ABFB-68E2675DBFF7}">
      <dsp:nvSpPr>
        <dsp:cNvPr id="0" name=""/>
        <dsp:cNvSpPr/>
      </dsp:nvSpPr>
      <dsp:spPr>
        <a:xfrm>
          <a:off x="1315405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416846" y="605345"/>
              </a:moveTo>
              <a:arcTo wR="1732594" hR="1732594" stAng="13235271" swAng="1210876"/>
            </a:path>
          </a:pathLst>
        </a:custGeom>
        <a:noFill/>
        <a:ln w="9525" cap="flat" cmpd="sng" algn="ctr">
          <a:solidFill>
            <a:schemeClr val="accent4">
              <a:hueOff val="-2658560"/>
              <a:satOff val="1986"/>
              <a:lumOff val="862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C8EDA2C-ECB3-C249-9632-E5DBFE8ACFDE}">
      <dsp:nvSpPr>
        <dsp:cNvPr id="0" name=""/>
        <dsp:cNvSpPr/>
      </dsp:nvSpPr>
      <dsp:spPr>
        <a:xfrm>
          <a:off x="0" y="3983984"/>
          <a:ext cx="6990056" cy="87159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900" kern="1200" dirty="0" smtClean="0"/>
            <a:t>Poner en valor el Espacio P</a:t>
          </a:r>
          <a:r>
            <a:rPr lang="es-ES_tradnl" sz="1900" kern="1200" dirty="0" smtClean="0"/>
            <a:t>úblico como lugar para la convivencia ciudadana</a:t>
          </a:r>
          <a:endParaRPr lang="es-ES_tradnl" sz="1900" kern="1200" dirty="0"/>
        </a:p>
      </dsp:txBody>
      <dsp:txXfrm>
        <a:off x="0" y="3983984"/>
        <a:ext cx="6990056" cy="871598"/>
      </dsp:txXfrm>
    </dsp:sp>
    <dsp:sp modelId="{ECE90F54-5BE0-4749-BB87-2116B3D98F9A}">
      <dsp:nvSpPr>
        <dsp:cNvPr id="0" name=""/>
        <dsp:cNvSpPr/>
      </dsp:nvSpPr>
      <dsp:spPr>
        <a:xfrm rot="10800000">
          <a:off x="0" y="2656539"/>
          <a:ext cx="6990056" cy="1340518"/>
        </a:xfrm>
        <a:prstGeom prst="upArrowCallout">
          <a:avLst/>
        </a:prstGeom>
        <a:gradFill rotWithShape="0">
          <a:gsLst>
            <a:gs pos="0">
              <a:schemeClr val="accent4">
                <a:hueOff val="-886187"/>
                <a:satOff val="662"/>
                <a:lumOff val="287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886187"/>
                <a:satOff val="662"/>
                <a:lumOff val="287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900" kern="1200" dirty="0" smtClean="0"/>
            <a:t>Crear redes funcionales para la movilidad peatonal y ciclista</a:t>
          </a:r>
          <a:endParaRPr lang="es-ES_tradnl" sz="1900" kern="1200" dirty="0"/>
        </a:p>
      </dsp:txBody>
      <dsp:txXfrm rot="10800000">
        <a:off x="0" y="2656539"/>
        <a:ext cx="6990056" cy="1340518"/>
      </dsp:txXfrm>
    </dsp:sp>
    <dsp:sp modelId="{4AE0A329-1377-A543-8657-92AE63A9EC71}">
      <dsp:nvSpPr>
        <dsp:cNvPr id="0" name=""/>
        <dsp:cNvSpPr/>
      </dsp:nvSpPr>
      <dsp:spPr>
        <a:xfrm rot="10800000">
          <a:off x="0" y="1329095"/>
          <a:ext cx="6990056" cy="1340518"/>
        </a:xfrm>
        <a:prstGeom prst="upArrowCallout">
          <a:avLst/>
        </a:prstGeom>
        <a:gradFill rotWithShape="0">
          <a:gsLst>
            <a:gs pos="0">
              <a:schemeClr val="accent4">
                <a:hueOff val="-1772373"/>
                <a:satOff val="1324"/>
                <a:lumOff val="5751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1772373"/>
                <a:satOff val="1324"/>
                <a:lumOff val="5751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900" kern="1200" dirty="0" smtClean="0"/>
            <a:t>Reducir el n</a:t>
          </a:r>
          <a:r>
            <a:rPr lang="es-ES_tradnl" sz="1900" kern="1200" dirty="0" smtClean="0"/>
            <a:t>úmero de desplazamientos para satisfacer las necesidades cotidianas</a:t>
          </a:r>
          <a:endParaRPr lang="es-ES_tradnl" sz="1900" kern="1200" dirty="0"/>
        </a:p>
      </dsp:txBody>
      <dsp:txXfrm rot="10800000">
        <a:off x="0" y="1329095"/>
        <a:ext cx="6990056" cy="1340518"/>
      </dsp:txXfrm>
    </dsp:sp>
    <dsp:sp modelId="{D8A81097-479E-834F-9FBE-107DA10F7333}">
      <dsp:nvSpPr>
        <dsp:cNvPr id="0" name=""/>
        <dsp:cNvSpPr/>
      </dsp:nvSpPr>
      <dsp:spPr>
        <a:xfrm rot="10800000">
          <a:off x="0" y="1651"/>
          <a:ext cx="6990056" cy="1340518"/>
        </a:xfrm>
        <a:prstGeom prst="upArrowCallout">
          <a:avLst/>
        </a:prstGeom>
        <a:gradFill rotWithShape="0">
          <a:gsLst>
            <a:gs pos="0">
              <a:schemeClr val="accent4">
                <a:hueOff val="-2658560"/>
                <a:satOff val="1986"/>
                <a:lumOff val="8627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2658560"/>
                <a:satOff val="1986"/>
                <a:lumOff val="862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900" kern="1200" dirty="0" smtClean="0"/>
            <a:t>Revertir la tendencia del reparto modal, reduciendo el uso del autom</a:t>
          </a:r>
          <a:r>
            <a:rPr lang="es-ES_tradnl" sz="1900" kern="1200" dirty="0" smtClean="0"/>
            <a:t>óvil y trasvasando viajeros al transporte público y a la bicicleta</a:t>
          </a:r>
          <a:endParaRPr lang="es-ES_tradnl" sz="1900" kern="1200" dirty="0"/>
        </a:p>
      </dsp:txBody>
      <dsp:txXfrm rot="10800000">
        <a:off x="0" y="1651"/>
        <a:ext cx="6990056" cy="1340518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F92D686-E10D-5342-BE55-C7DDA7C26BE1}">
      <dsp:nvSpPr>
        <dsp:cNvPr id="0" name=""/>
        <dsp:cNvSpPr/>
      </dsp:nvSpPr>
      <dsp:spPr>
        <a:xfrm>
          <a:off x="3501" y="1308576"/>
          <a:ext cx="1754199" cy="14468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200" kern="1200" dirty="0" smtClean="0">
              <a:solidFill>
                <a:schemeClr val="accent4">
                  <a:lumMod val="50000"/>
                </a:schemeClr>
              </a:solidFill>
            </a:rPr>
            <a:t>Firma carta Aalborg</a:t>
          </a:r>
          <a:endParaRPr lang="es-ES_tradnl" sz="1200" kern="1200" dirty="0">
            <a:solidFill>
              <a:schemeClr val="accent4">
                <a:lumMod val="50000"/>
              </a:schemeClr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200" kern="1200" dirty="0" smtClean="0">
              <a:solidFill>
                <a:schemeClr val="accent4">
                  <a:lumMod val="50000"/>
                </a:schemeClr>
              </a:solidFill>
            </a:rPr>
            <a:t>Puesta en marcha Agenda Local 21</a:t>
          </a:r>
          <a:endParaRPr lang="es-ES_tradnl" sz="12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3501" y="1308576"/>
        <a:ext cx="1754199" cy="1136808"/>
      </dsp:txXfrm>
    </dsp:sp>
    <dsp:sp modelId="{39D865A8-8915-C74B-8A6B-5ED903552CA3}">
      <dsp:nvSpPr>
        <dsp:cNvPr id="0" name=""/>
        <dsp:cNvSpPr/>
      </dsp:nvSpPr>
      <dsp:spPr>
        <a:xfrm>
          <a:off x="980974" y="1623212"/>
          <a:ext cx="1978812" cy="1978812"/>
        </a:xfrm>
        <a:prstGeom prst="leftCircularArrow">
          <a:avLst>
            <a:gd name="adj1" fmla="val 3376"/>
            <a:gd name="adj2" fmla="val 417707"/>
            <a:gd name="adj3" fmla="val 2193218"/>
            <a:gd name="adj4" fmla="val 9024489"/>
            <a:gd name="adj5" fmla="val 3939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5AEB45-619C-7447-BF06-63AFB3C1E164}">
      <dsp:nvSpPr>
        <dsp:cNvPr id="0" name=""/>
        <dsp:cNvSpPr/>
      </dsp:nvSpPr>
      <dsp:spPr>
        <a:xfrm>
          <a:off x="393323" y="2445385"/>
          <a:ext cx="1559288" cy="6200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675" tIns="44450" rIns="66675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3500" kern="1200" dirty="0" smtClean="0"/>
            <a:t>1995</a:t>
          </a:r>
          <a:endParaRPr lang="es-ES_tradnl" sz="3500" kern="1200" dirty="0"/>
        </a:p>
      </dsp:txBody>
      <dsp:txXfrm>
        <a:off x="393323" y="2445385"/>
        <a:ext cx="1559288" cy="620077"/>
      </dsp:txXfrm>
    </dsp:sp>
    <dsp:sp modelId="{0C73151F-B6EE-1840-AF57-52672F3B7EF9}">
      <dsp:nvSpPr>
        <dsp:cNvPr id="0" name=""/>
        <dsp:cNvSpPr/>
      </dsp:nvSpPr>
      <dsp:spPr>
        <a:xfrm>
          <a:off x="2270770" y="1308576"/>
          <a:ext cx="1754199" cy="14468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886187"/>
              <a:satOff val="662"/>
              <a:lumOff val="287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200" kern="1200" dirty="0" smtClean="0">
              <a:solidFill>
                <a:srgbClr val="3A4230"/>
              </a:solidFill>
            </a:rPr>
            <a:t>Foro ciudadano por una movilidad sostenible</a:t>
          </a:r>
          <a:endParaRPr lang="es-ES_tradnl" sz="1200" kern="1200" dirty="0">
            <a:solidFill>
              <a:srgbClr val="3A4230"/>
            </a:solidFill>
          </a:endParaRPr>
        </a:p>
      </dsp:txBody>
      <dsp:txXfrm>
        <a:off x="2270770" y="1618615"/>
        <a:ext cx="1754199" cy="1136808"/>
      </dsp:txXfrm>
    </dsp:sp>
    <dsp:sp modelId="{CB82079F-5DD2-D540-87D7-5FAF28A603C1}">
      <dsp:nvSpPr>
        <dsp:cNvPr id="0" name=""/>
        <dsp:cNvSpPr/>
      </dsp:nvSpPr>
      <dsp:spPr>
        <a:xfrm>
          <a:off x="3233625" y="405245"/>
          <a:ext cx="2202959" cy="2202959"/>
        </a:xfrm>
        <a:prstGeom prst="circularArrow">
          <a:avLst>
            <a:gd name="adj1" fmla="val 3033"/>
            <a:gd name="adj2" fmla="val 372170"/>
            <a:gd name="adj3" fmla="val 19452320"/>
            <a:gd name="adj4" fmla="val 12575511"/>
            <a:gd name="adj5" fmla="val 3538"/>
          </a:avLst>
        </a:prstGeom>
        <a:gradFill rotWithShape="0">
          <a:gsLst>
            <a:gs pos="0">
              <a:schemeClr val="accent4">
                <a:hueOff val="-1329280"/>
                <a:satOff val="993"/>
                <a:lumOff val="4314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1329280"/>
                <a:satOff val="993"/>
                <a:lumOff val="4314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EA0219-2EF1-4C41-9DDD-67A3909AB639}">
      <dsp:nvSpPr>
        <dsp:cNvPr id="0" name=""/>
        <dsp:cNvSpPr/>
      </dsp:nvSpPr>
      <dsp:spPr>
        <a:xfrm>
          <a:off x="2660592" y="998537"/>
          <a:ext cx="1559288" cy="6200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886187"/>
                <a:satOff val="662"/>
                <a:lumOff val="287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886187"/>
                <a:satOff val="662"/>
                <a:lumOff val="287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675" tIns="44450" rIns="66675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3500" kern="1200" dirty="0" smtClean="0"/>
            <a:t>2006</a:t>
          </a:r>
          <a:endParaRPr lang="es-ES_tradnl" sz="3500" kern="1200" dirty="0"/>
        </a:p>
      </dsp:txBody>
      <dsp:txXfrm>
        <a:off x="2660592" y="998537"/>
        <a:ext cx="1559288" cy="620077"/>
      </dsp:txXfrm>
    </dsp:sp>
    <dsp:sp modelId="{370BAD66-E02D-454D-A757-4FC8BBE84810}">
      <dsp:nvSpPr>
        <dsp:cNvPr id="0" name=""/>
        <dsp:cNvSpPr/>
      </dsp:nvSpPr>
      <dsp:spPr>
        <a:xfrm>
          <a:off x="4538039" y="1308576"/>
          <a:ext cx="1754199" cy="14468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772373"/>
              <a:satOff val="1324"/>
              <a:lumOff val="575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200" kern="1200" dirty="0" smtClean="0">
              <a:solidFill>
                <a:srgbClr val="3A4230"/>
              </a:solidFill>
            </a:rPr>
            <a:t>Pacto ciudadano por una movilidad sostenible</a:t>
          </a:r>
          <a:endParaRPr lang="es-ES_tradnl" sz="1200" kern="1200" dirty="0">
            <a:solidFill>
              <a:srgbClr val="3A4230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200" kern="1200" dirty="0" smtClean="0">
              <a:solidFill>
                <a:srgbClr val="3A4230"/>
              </a:solidFill>
            </a:rPr>
            <a:t>Plan de Movilidad Sostenible y Espacio Público.</a:t>
          </a:r>
          <a:endParaRPr lang="es-ES_tradnl" sz="1200" kern="1200" dirty="0">
            <a:solidFill>
              <a:srgbClr val="3A4230"/>
            </a:solidFill>
          </a:endParaRPr>
        </a:p>
      </dsp:txBody>
      <dsp:txXfrm>
        <a:off x="4538039" y="1308576"/>
        <a:ext cx="1754199" cy="1136808"/>
      </dsp:txXfrm>
    </dsp:sp>
    <dsp:sp modelId="{22E27BA5-DB94-1B4B-8715-A74FE244929C}">
      <dsp:nvSpPr>
        <dsp:cNvPr id="0" name=""/>
        <dsp:cNvSpPr/>
      </dsp:nvSpPr>
      <dsp:spPr>
        <a:xfrm>
          <a:off x="5515512" y="1623212"/>
          <a:ext cx="1978812" cy="1978812"/>
        </a:xfrm>
        <a:prstGeom prst="leftCircularArrow">
          <a:avLst>
            <a:gd name="adj1" fmla="val 3376"/>
            <a:gd name="adj2" fmla="val 417707"/>
            <a:gd name="adj3" fmla="val 2193218"/>
            <a:gd name="adj4" fmla="val 9024489"/>
            <a:gd name="adj5" fmla="val 3939"/>
          </a:avLst>
        </a:prstGeom>
        <a:gradFill rotWithShape="0">
          <a:gsLst>
            <a:gs pos="0">
              <a:schemeClr val="accent4">
                <a:hueOff val="-2658560"/>
                <a:satOff val="1986"/>
                <a:lumOff val="8627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2658560"/>
                <a:satOff val="1986"/>
                <a:lumOff val="862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F7DB1CD-3459-7A43-8838-F0B9C73EAA0F}">
      <dsp:nvSpPr>
        <dsp:cNvPr id="0" name=""/>
        <dsp:cNvSpPr/>
      </dsp:nvSpPr>
      <dsp:spPr>
        <a:xfrm>
          <a:off x="4927861" y="2445385"/>
          <a:ext cx="1559288" cy="6200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772373"/>
                <a:satOff val="1324"/>
                <a:lumOff val="5751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1772373"/>
                <a:satOff val="1324"/>
                <a:lumOff val="5751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675" tIns="44450" rIns="66675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3500" kern="1200" dirty="0" smtClean="0"/>
            <a:t>2007</a:t>
          </a:r>
          <a:endParaRPr lang="es-ES_tradnl" sz="3500" kern="1200" dirty="0"/>
        </a:p>
      </dsp:txBody>
      <dsp:txXfrm>
        <a:off x="4927861" y="2445385"/>
        <a:ext cx="1559288" cy="620077"/>
      </dsp:txXfrm>
    </dsp:sp>
    <dsp:sp modelId="{195D6468-6C26-A14F-972A-1FCB89E05888}">
      <dsp:nvSpPr>
        <dsp:cNvPr id="0" name=""/>
        <dsp:cNvSpPr/>
      </dsp:nvSpPr>
      <dsp:spPr>
        <a:xfrm>
          <a:off x="6805308" y="1308576"/>
          <a:ext cx="1754199" cy="14468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658560"/>
              <a:satOff val="1986"/>
              <a:lumOff val="862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200" kern="1200" smtClean="0">
              <a:solidFill>
                <a:srgbClr val="3A4230"/>
              </a:solidFill>
            </a:rPr>
            <a:t>1ª Fase Plan </a:t>
          </a:r>
          <a:r>
            <a:rPr lang="es-ES_tradnl" sz="1200" kern="1200" dirty="0" smtClean="0">
              <a:solidFill>
                <a:srgbClr val="3A4230"/>
              </a:solidFill>
            </a:rPr>
            <a:t>de movilidad sostenible y Espacio Público (</a:t>
          </a:r>
          <a:r>
            <a:rPr lang="es-ES_tradnl" sz="1200" kern="1200" dirty="0" err="1" smtClean="0">
              <a:solidFill>
                <a:srgbClr val="3A4230"/>
              </a:solidFill>
            </a:rPr>
            <a:t>PMSyEP</a:t>
          </a:r>
          <a:r>
            <a:rPr lang="es-ES_tradnl" sz="1200" kern="1200" dirty="0" smtClean="0">
              <a:solidFill>
                <a:srgbClr val="3A4230"/>
              </a:solidFill>
            </a:rPr>
            <a:t>)</a:t>
          </a:r>
          <a:endParaRPr lang="es-ES_tradnl" sz="1200" kern="1200" dirty="0">
            <a:solidFill>
              <a:srgbClr val="3A4230"/>
            </a:solidFill>
          </a:endParaRPr>
        </a:p>
      </dsp:txBody>
      <dsp:txXfrm>
        <a:off x="6805308" y="1618615"/>
        <a:ext cx="1754199" cy="1136808"/>
      </dsp:txXfrm>
    </dsp:sp>
    <dsp:sp modelId="{98333E19-DED5-034D-968C-D17DC82A46D8}">
      <dsp:nvSpPr>
        <dsp:cNvPr id="0" name=""/>
        <dsp:cNvSpPr/>
      </dsp:nvSpPr>
      <dsp:spPr>
        <a:xfrm>
          <a:off x="7195130" y="998537"/>
          <a:ext cx="1559288" cy="6200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658560"/>
                <a:satOff val="1986"/>
                <a:lumOff val="8627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2658560"/>
                <a:satOff val="1986"/>
                <a:lumOff val="862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675" tIns="44450" rIns="66675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3500" kern="1200" dirty="0" smtClean="0"/>
            <a:t>2008</a:t>
          </a:r>
          <a:endParaRPr lang="es-ES_tradnl" sz="3500" kern="1200" dirty="0"/>
        </a:p>
      </dsp:txBody>
      <dsp:txXfrm>
        <a:off x="7195130" y="998537"/>
        <a:ext cx="1559288" cy="620077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41CC680-7252-8948-9935-77D9D59A107C}">
      <dsp:nvSpPr>
        <dsp:cNvPr id="0" name=""/>
        <dsp:cNvSpPr/>
      </dsp:nvSpPr>
      <dsp:spPr>
        <a:xfrm>
          <a:off x="899343" y="2242"/>
          <a:ext cx="1688672" cy="1688672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kern="1200" dirty="0" smtClean="0"/>
            <a:t>REORGANIZACI</a:t>
          </a:r>
          <a:r>
            <a:rPr lang="es-ES_tradnl" sz="1200" kern="1200" dirty="0" smtClean="0"/>
            <a:t>ÓN DEL ESPACIO PÚBLICO</a:t>
          </a:r>
          <a:endParaRPr lang="es-ES_tradnl" sz="1200" kern="1200" dirty="0"/>
        </a:p>
      </dsp:txBody>
      <dsp:txXfrm>
        <a:off x="899343" y="2242"/>
        <a:ext cx="1688672" cy="1688672"/>
      </dsp:txXfrm>
    </dsp:sp>
    <dsp:sp modelId="{E65E8B48-A0A8-CA4F-A2D5-62D4BEE011D9}">
      <dsp:nvSpPr>
        <dsp:cNvPr id="0" name=""/>
        <dsp:cNvSpPr/>
      </dsp:nvSpPr>
      <dsp:spPr>
        <a:xfrm>
          <a:off x="1253964" y="1828035"/>
          <a:ext cx="979430" cy="979430"/>
        </a:xfrm>
        <a:prstGeom prst="mathPlus">
          <a:avLst/>
        </a:prstGeom>
        <a:gradFill rotWithShape="0">
          <a:gsLst>
            <a:gs pos="0">
              <a:schemeClr val="accent1">
                <a:shade val="9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9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1000" kern="1200"/>
        </a:p>
      </dsp:txBody>
      <dsp:txXfrm>
        <a:off x="1253964" y="1828035"/>
        <a:ext cx="979430" cy="979430"/>
      </dsp:txXfrm>
    </dsp:sp>
    <dsp:sp modelId="{6A7DF882-BBD5-BC45-B1B9-23A30F5E8AF5}">
      <dsp:nvSpPr>
        <dsp:cNvPr id="0" name=""/>
        <dsp:cNvSpPr/>
      </dsp:nvSpPr>
      <dsp:spPr>
        <a:xfrm>
          <a:off x="899343" y="2944585"/>
          <a:ext cx="1688672" cy="1688672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95087"/>
                <a:satOff val="-694"/>
                <a:lumOff val="26467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50000"/>
                <a:hueOff val="95087"/>
                <a:satOff val="-694"/>
                <a:lumOff val="2646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kern="1200" dirty="0" smtClean="0"/>
            <a:t>INTERVENCI</a:t>
          </a:r>
          <a:r>
            <a:rPr lang="es-ES_tradnl" sz="1200" kern="1200" dirty="0" smtClean="0"/>
            <a:t>ÓN EN EL ESPACIO PÚBLICO</a:t>
          </a:r>
          <a:endParaRPr lang="es-ES_tradnl" sz="1200" kern="1200" dirty="0"/>
        </a:p>
      </dsp:txBody>
      <dsp:txXfrm>
        <a:off x="899343" y="2944585"/>
        <a:ext cx="1688672" cy="1688672"/>
      </dsp:txXfrm>
    </dsp:sp>
    <dsp:sp modelId="{05A9D70C-05E7-8740-AF16-4B36D2B0DC8D}">
      <dsp:nvSpPr>
        <dsp:cNvPr id="0" name=""/>
        <dsp:cNvSpPr/>
      </dsp:nvSpPr>
      <dsp:spPr>
        <a:xfrm>
          <a:off x="2201717" y="2003657"/>
          <a:ext cx="1387769" cy="6281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1000" kern="1200" dirty="0"/>
        </a:p>
      </dsp:txBody>
      <dsp:txXfrm>
        <a:off x="2201717" y="2003657"/>
        <a:ext cx="1387769" cy="628186"/>
      </dsp:txXfrm>
    </dsp:sp>
    <dsp:sp modelId="{2EF8536C-468B-4747-ADCE-EBA16E713CD8}">
      <dsp:nvSpPr>
        <dsp:cNvPr id="0" name=""/>
        <dsp:cNvSpPr/>
      </dsp:nvSpPr>
      <dsp:spPr>
        <a:xfrm>
          <a:off x="3601219" y="629077"/>
          <a:ext cx="3377345" cy="3377345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95087"/>
                <a:satOff val="-694"/>
                <a:lumOff val="26467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50000"/>
                <a:hueOff val="95087"/>
                <a:satOff val="-694"/>
                <a:lumOff val="2646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kern="1200" dirty="0" smtClean="0"/>
            <a:t>RECUPERACI</a:t>
          </a:r>
          <a:r>
            <a:rPr lang="es-ES_tradnl" sz="2800" kern="1200" dirty="0" smtClean="0"/>
            <a:t>ÓN DEL ESPACIO PÚBLICO</a:t>
          </a:r>
          <a:endParaRPr lang="es-ES_tradnl" sz="2800" kern="1200" dirty="0"/>
        </a:p>
      </dsp:txBody>
      <dsp:txXfrm>
        <a:off x="3601219" y="629077"/>
        <a:ext cx="3377345" cy="33773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ict"/><Relationship Id="rId2" Type="http://schemas.openxmlformats.org/officeDocument/2006/relationships/image" Target="../media/image35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135419-F800-4F7C-BA8C-2924A79345D2}" type="datetimeFigureOut">
              <a:rPr lang="es-ES" smtClean="0"/>
              <a:pPr/>
              <a:t>22/11/14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1D719A-EA3E-4C5C-A779-4B634DA442FA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37919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D719A-EA3E-4C5C-A779-4B634DA442FA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62881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Directiva 2003/35/CE del parlamento Europeo</a:t>
            </a:r>
            <a:r>
              <a:rPr lang="es-ES" baseline="0" dirty="0" smtClean="0"/>
              <a:t> y del Consejo, de 26 de mayo de 2003 que prevé la participación del público con respecto a la elaboración de determinados planes y programas relacionados con el medio ambiente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D719A-EA3E-4C5C-A779-4B634DA442FA}" type="slidenum">
              <a:rPr lang="es-ES" smtClean="0"/>
              <a:pPr/>
              <a:t>24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39905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Base para el establecimiento de metas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D719A-EA3E-4C5C-A779-4B634DA442FA}" type="slidenum">
              <a:rPr lang="es-ES" smtClean="0"/>
              <a:pPr/>
              <a:t>28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49756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0B45-D359-C74C-8201-8484B9C1DA85}" type="datetimeFigureOut">
              <a:rPr lang="es-ES_tradnl" smtClean="0"/>
              <a:pPr/>
              <a:t>22/11/14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3311-E126-AD46-9215-D6D99F5B9C2D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0B45-D359-C74C-8201-8484B9C1DA85}" type="datetimeFigureOut">
              <a:rPr lang="es-ES_tradnl" smtClean="0"/>
              <a:pPr/>
              <a:t>22/11/14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3311-E126-AD46-9215-D6D99F5B9C2D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0B45-D359-C74C-8201-8484B9C1DA85}" type="datetimeFigureOut">
              <a:rPr lang="es-ES_tradnl" smtClean="0"/>
              <a:pPr/>
              <a:t>22/11/14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3311-E126-AD46-9215-D6D99F5B9C2D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0B45-D359-C74C-8201-8484B9C1DA85}" type="datetimeFigureOut">
              <a:rPr lang="es-ES_tradnl" smtClean="0"/>
              <a:pPr/>
              <a:t>22/11/14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3311-E126-AD46-9215-D6D99F5B9C2D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0B45-D359-C74C-8201-8484B9C1DA85}" type="datetimeFigureOut">
              <a:rPr lang="es-ES_tradnl" smtClean="0"/>
              <a:pPr/>
              <a:t>22/11/14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3311-E126-AD46-9215-D6D99F5B9C2D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0B45-D359-C74C-8201-8484B9C1DA85}" type="datetimeFigureOut">
              <a:rPr lang="es-ES_tradnl" smtClean="0"/>
              <a:pPr/>
              <a:t>22/11/14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3311-E126-AD46-9215-D6D99F5B9C2D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0B45-D359-C74C-8201-8484B9C1DA85}" type="datetimeFigureOut">
              <a:rPr lang="es-ES_tradnl" smtClean="0"/>
              <a:pPr/>
              <a:t>22/11/14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3311-E126-AD46-9215-D6D99F5B9C2D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0B45-D359-C74C-8201-8484B9C1DA85}" type="datetimeFigureOut">
              <a:rPr lang="es-ES_tradnl" smtClean="0"/>
              <a:pPr/>
              <a:t>22/11/14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3311-E126-AD46-9215-D6D99F5B9C2D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0B45-D359-C74C-8201-8484B9C1DA85}" type="datetimeFigureOut">
              <a:rPr lang="es-ES_tradnl" smtClean="0"/>
              <a:pPr/>
              <a:t>22/11/14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3311-E126-AD46-9215-D6D99F5B9C2D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0B45-D359-C74C-8201-8484B9C1DA85}" type="datetimeFigureOut">
              <a:rPr lang="es-ES_tradnl" smtClean="0"/>
              <a:pPr/>
              <a:t>22/11/14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3311-E126-AD46-9215-D6D99F5B9C2D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0B45-D359-C74C-8201-8484B9C1DA85}" type="datetimeFigureOut">
              <a:rPr lang="es-ES_tradnl" smtClean="0"/>
              <a:pPr/>
              <a:t>22/11/14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3311-E126-AD46-9215-D6D99F5B9C2D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90B45-D359-C74C-8201-8484B9C1DA85}" type="datetimeFigureOut">
              <a:rPr lang="es-ES_tradnl" smtClean="0"/>
              <a:pPr/>
              <a:t>22/11/14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E3311-E126-AD46-9215-D6D99F5B9C2D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contreras:Dropbox:TRANSFER:VITORIA%20GASTEIZ%20ficha%20te%CC%81cnica.docx!OLE_LINK1" TargetMode="External"/><Relationship Id="rId4" Type="http://schemas.openxmlformats.org/officeDocument/2006/relationships/oleObject" Target="Macintosh%20HD:Users:contreras:Dropbox:TRANSFER:VITORIA%20GASTEIZ%20ficha%20te%CC%81cnica.docx!OLE_LINK2" TargetMode="External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jpeg"/><Relationship Id="rId5" Type="http://schemas.openxmlformats.org/officeDocument/2006/relationships/hyperlink" Target="http://www.munimadrid.es/UnidadesDescentralizadas/ProyectosSingularesUrbanismo/ProyectoMadridRio/Ficheros/ImagenesAvenidaPortugal/S13%20(22.06.2007).JPG" TargetMode="External"/><Relationship Id="rId6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mobilityplans.eu" TargetMode="Externa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ec.europa.eu/environment/europeangreencapital/wp-content/uploads/2011/04/European-Green-Capital-Award-2012-13-nuevo-estandar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668984"/>
            <a:ext cx="7772400" cy="208597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ES_tradnl" dirty="0" smtClean="0"/>
              <a:t>PROCESO METODOLÓGICO PARA LA ELABORACIÓN DE UN PLAN DE MOVILIDAD URBANA SOSTENIBLE</a:t>
            </a:r>
            <a:endParaRPr lang="es-ES_tradnl" dirty="0"/>
          </a:p>
        </p:txBody>
      </p:sp>
      <p:pic>
        <p:nvPicPr>
          <p:cNvPr id="5" name="Imagen 4" descr="up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5105400"/>
            <a:ext cx="1117600" cy="1288716"/>
          </a:xfrm>
          <a:prstGeom prst="rect">
            <a:avLst/>
          </a:prstGeom>
        </p:spPr>
      </p:pic>
      <p:pic>
        <p:nvPicPr>
          <p:cNvPr id="6" name="Imagen 5" descr="logo_transy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6529" y="5301564"/>
            <a:ext cx="1943100" cy="13335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920" y="91440"/>
            <a:ext cx="2049780" cy="143484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8700" y="4485186"/>
            <a:ext cx="3930650" cy="2149878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276850" y="6373454"/>
            <a:ext cx="95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800" dirty="0" smtClean="0"/>
              <a:t>Lola </a:t>
            </a:r>
            <a:r>
              <a:rPr lang="es-ES_tradnl" sz="800" dirty="0" err="1" smtClean="0"/>
              <a:t>Abenza</a:t>
            </a:r>
            <a:endParaRPr lang="es-ES_tradnl" sz="8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2259579" y="3924300"/>
            <a:ext cx="4806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/>
              <a:t>Cristina López García de </a:t>
            </a:r>
            <a:r>
              <a:rPr lang="es-ES_tradnl" sz="1600" dirty="0" err="1" smtClean="0"/>
              <a:t>Leániz</a:t>
            </a:r>
            <a:r>
              <a:rPr lang="es-ES_tradnl" sz="1600" dirty="0" smtClean="0"/>
              <a:t>, 2014. (</a:t>
            </a:r>
            <a:r>
              <a:rPr lang="es-ES_tradnl" sz="1600" dirty="0" err="1" smtClean="0"/>
              <a:t>TRANSyT</a:t>
            </a:r>
            <a:r>
              <a:rPr lang="es-ES_tradnl" sz="1600" dirty="0" smtClean="0"/>
              <a:t>, UPM)</a:t>
            </a:r>
            <a:endParaRPr lang="es-ES_tradnl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78195" y="392328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3" name="CuadroTexto 2"/>
          <p:cNvSpPr txBox="1"/>
          <p:nvPr/>
        </p:nvSpPr>
        <p:spPr>
          <a:xfrm>
            <a:off x="3908886" y="986950"/>
            <a:ext cx="2738021" cy="307777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1. Determinar el potencial del plan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37575" y="986950"/>
            <a:ext cx="1691479" cy="33855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chemeClr val="accent3">
                    <a:lumMod val="75000"/>
                  </a:schemeClr>
                </a:solidFill>
              </a:rPr>
              <a:t>PREPARACIÓN</a:t>
            </a:r>
            <a:endParaRPr lang="es-ES_tradnl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937575" y="2086895"/>
            <a:ext cx="682549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A. Compromiso con los principios globales de la movilidad sostenible</a:t>
            </a:r>
            <a:endParaRPr lang="es-ES_tradnl" dirty="0"/>
          </a:p>
        </p:txBody>
      </p:sp>
      <p:sp>
        <p:nvSpPr>
          <p:cNvPr id="6" name="CuadroTexto 5"/>
          <p:cNvSpPr txBox="1"/>
          <p:nvPr/>
        </p:nvSpPr>
        <p:spPr>
          <a:xfrm>
            <a:off x="937575" y="2686791"/>
            <a:ext cx="570933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B. Evaluar el impacto del marco regional/nacional</a:t>
            </a:r>
            <a:endParaRPr lang="es-ES_tradnl" dirty="0"/>
          </a:p>
        </p:txBody>
      </p:sp>
      <p:sp>
        <p:nvSpPr>
          <p:cNvPr id="7" name="CuadroTexto 6"/>
          <p:cNvSpPr txBox="1"/>
          <p:nvPr/>
        </p:nvSpPr>
        <p:spPr>
          <a:xfrm>
            <a:off x="937575" y="3368116"/>
            <a:ext cx="5168933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C. Realización de una autoevaluación</a:t>
            </a:r>
            <a:endParaRPr lang="es-ES_tradnl" dirty="0"/>
          </a:p>
        </p:txBody>
      </p:sp>
      <p:sp>
        <p:nvSpPr>
          <p:cNvPr id="8" name="CuadroTexto 7"/>
          <p:cNvSpPr txBox="1"/>
          <p:nvPr/>
        </p:nvSpPr>
        <p:spPr>
          <a:xfrm>
            <a:off x="937575" y="4026302"/>
            <a:ext cx="5168933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D. Disponibilidad de recursos </a:t>
            </a:r>
            <a:endParaRPr lang="es-ES_tradnl" dirty="0"/>
          </a:p>
        </p:txBody>
      </p:sp>
      <p:sp>
        <p:nvSpPr>
          <p:cNvPr id="9" name="CuadroTexto 8"/>
          <p:cNvSpPr txBox="1"/>
          <p:nvPr/>
        </p:nvSpPr>
        <p:spPr>
          <a:xfrm>
            <a:off x="937575" y="4711835"/>
            <a:ext cx="5168933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E. Definición de una cronología</a:t>
            </a:r>
            <a:endParaRPr lang="es-ES_tradnl" dirty="0"/>
          </a:p>
        </p:txBody>
      </p:sp>
      <p:sp>
        <p:nvSpPr>
          <p:cNvPr id="10" name="CuadroTexto 9"/>
          <p:cNvSpPr txBox="1"/>
          <p:nvPr/>
        </p:nvSpPr>
        <p:spPr>
          <a:xfrm>
            <a:off x="937575" y="5369374"/>
            <a:ext cx="5168933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F. Identificar actores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78195" y="392328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3" name="CuadroTexto 2"/>
          <p:cNvSpPr txBox="1"/>
          <p:nvPr/>
        </p:nvSpPr>
        <p:spPr>
          <a:xfrm>
            <a:off x="578195" y="986950"/>
            <a:ext cx="2738021" cy="307777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1. Determinar el potencial del plan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56558" y="1765448"/>
            <a:ext cx="7385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 smtClean="0">
                <a:solidFill>
                  <a:schemeClr val="accent3"/>
                </a:solidFill>
              </a:rPr>
              <a:t>Compromiso al comienzo del proceso de planificación</a:t>
            </a:r>
            <a:endParaRPr lang="es-ES_tradnl" dirty="0">
              <a:solidFill>
                <a:schemeClr val="accent3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756558" y="2323906"/>
            <a:ext cx="2323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/>
          </a:p>
        </p:txBody>
      </p:sp>
      <p:pic>
        <p:nvPicPr>
          <p:cNvPr id="6" name="Imagen 5" descr="Captura de pantalla 2014-11-17 a la(s) 00.05.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92" y="3212968"/>
            <a:ext cx="7558830" cy="307697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56558" y="2323906"/>
            <a:ext cx="7081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 smtClean="0">
                <a:solidFill>
                  <a:schemeClr val="accent3"/>
                </a:solidFill>
              </a:rPr>
              <a:t>Los principios de sostenibilidad se deben considerar en todo el proceso de planificación</a:t>
            </a:r>
            <a:endParaRPr lang="es-ES_tradnl" dirty="0">
              <a:solidFill>
                <a:schemeClr val="accent3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548619" y="971561"/>
            <a:ext cx="5044609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A. Compromiso con los principios globales de la movilidad sostenible</a:t>
            </a:r>
            <a:endParaRPr lang="es-ES_tradnl" dirty="0"/>
          </a:p>
        </p:txBody>
      </p:sp>
      <p:sp>
        <p:nvSpPr>
          <p:cNvPr id="10" name="CuadroTexto 9"/>
          <p:cNvSpPr txBox="1"/>
          <p:nvPr/>
        </p:nvSpPr>
        <p:spPr>
          <a:xfrm>
            <a:off x="48120" y="1450189"/>
            <a:ext cx="430887" cy="342063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wrap="square" rtlCol="0" anchor="ctr" anchorCtr="1">
            <a:spAutoFit/>
          </a:bodyPr>
          <a:lstStyle/>
          <a:p>
            <a:r>
              <a:rPr lang="es-ES_tradnl" sz="1600" dirty="0" smtClean="0">
                <a:solidFill>
                  <a:schemeClr val="accent3">
                    <a:lumMod val="75000"/>
                  </a:schemeClr>
                </a:solidFill>
              </a:rPr>
              <a:t>PREPARACIÓN</a:t>
            </a:r>
            <a:endParaRPr lang="es-ES_tradnl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78195" y="392328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3" name="CuadroTexto 2"/>
          <p:cNvSpPr txBox="1"/>
          <p:nvPr/>
        </p:nvSpPr>
        <p:spPr>
          <a:xfrm>
            <a:off x="578195" y="986950"/>
            <a:ext cx="2738021" cy="307777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1. Determinar el potencial del plan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756558" y="2323906"/>
            <a:ext cx="2323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/>
          </a:p>
        </p:txBody>
      </p:sp>
      <p:sp>
        <p:nvSpPr>
          <p:cNvPr id="8" name="CuadroTexto 7"/>
          <p:cNvSpPr txBox="1"/>
          <p:nvPr/>
        </p:nvSpPr>
        <p:spPr>
          <a:xfrm>
            <a:off x="3548620" y="971561"/>
            <a:ext cx="490748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A. Compromiso con los principios globales de la movilidad sostenible</a:t>
            </a:r>
            <a:endParaRPr lang="es-ES_tradnl" dirty="0"/>
          </a:p>
        </p:txBody>
      </p:sp>
      <p:sp>
        <p:nvSpPr>
          <p:cNvPr id="9" name="Rectángulo 8"/>
          <p:cNvSpPr/>
          <p:nvPr/>
        </p:nvSpPr>
        <p:spPr>
          <a:xfrm>
            <a:off x="756558" y="3551923"/>
            <a:ext cx="7699545" cy="310854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_tradnl" b="1" dirty="0" smtClean="0">
                <a:solidFill>
                  <a:srgbClr val="748560"/>
                </a:solidFill>
              </a:rPr>
              <a:t>Estrategia de Vitoria-Gasteiz para la Prevención del Cambio Climático</a:t>
            </a:r>
            <a:r>
              <a:rPr lang="es-ES_tradnl" b="1" dirty="0" smtClean="0">
                <a:solidFill>
                  <a:srgbClr val="748560"/>
                </a:solidFill>
              </a:rPr>
              <a:t> (2006</a:t>
            </a:r>
            <a:r>
              <a:rPr lang="es-ES_tradnl" b="1" dirty="0" smtClean="0">
                <a:solidFill>
                  <a:srgbClr val="748560"/>
                </a:solidFill>
              </a:rPr>
              <a:t>-</a:t>
            </a:r>
            <a:r>
              <a:rPr lang="es-ES_tradnl" b="1" dirty="0" smtClean="0">
                <a:solidFill>
                  <a:srgbClr val="748560"/>
                </a:solidFill>
              </a:rPr>
              <a:t>2012): Objetivos</a:t>
            </a:r>
            <a:endParaRPr lang="es-ES_tradnl" b="1" dirty="0" smtClean="0">
              <a:solidFill>
                <a:srgbClr val="748560"/>
              </a:solidFill>
            </a:endParaRPr>
          </a:p>
          <a:p>
            <a:r>
              <a:rPr lang="es-ES_tradnl" sz="1600" dirty="0" smtClean="0">
                <a:solidFill>
                  <a:srgbClr val="748560"/>
                </a:solidFill>
              </a:rPr>
              <a:t>Reducir en torno al 60% la emisión de gases durante la primera mitad del siglo XXI para aproximar a Vitoria-Gasteiz hacia una ciudad "carbono neutra".</a:t>
            </a:r>
            <a:r>
              <a:rPr lang="es-ES_tradnl" sz="1600" dirty="0" smtClean="0">
                <a:solidFill>
                  <a:srgbClr val="748560"/>
                </a:solidFill>
              </a:rPr>
              <a:t> </a:t>
            </a:r>
          </a:p>
          <a:p>
            <a:r>
              <a:rPr lang="es-ES_tradnl" sz="1600" dirty="0" smtClean="0">
                <a:solidFill>
                  <a:srgbClr val="748560"/>
                </a:solidFill>
              </a:rPr>
              <a:t>Plan </a:t>
            </a:r>
            <a:r>
              <a:rPr lang="es-ES_tradnl" sz="1600" dirty="0" smtClean="0">
                <a:solidFill>
                  <a:srgbClr val="748560"/>
                </a:solidFill>
              </a:rPr>
              <a:t>de acción encaminado a reducir en 300.000 toneladas las emisiones de CO2 para 2012</a:t>
            </a:r>
            <a:r>
              <a:rPr lang="es-ES_tradnl" sz="1600" dirty="0" smtClean="0">
                <a:solidFill>
                  <a:srgbClr val="748560"/>
                </a:solidFill>
              </a:rPr>
              <a:t>.</a:t>
            </a:r>
          </a:p>
          <a:p>
            <a:r>
              <a:rPr lang="es-ES_tradnl" sz="1600" b="1" dirty="0" smtClean="0">
                <a:solidFill>
                  <a:srgbClr val="748560"/>
                </a:solidFill>
              </a:rPr>
              <a:t>Objetivos </a:t>
            </a:r>
            <a:r>
              <a:rPr lang="es-ES_tradnl" sz="1600" b="1" dirty="0" smtClean="0">
                <a:solidFill>
                  <a:srgbClr val="748560"/>
                </a:solidFill>
              </a:rPr>
              <a:t>específicos:</a:t>
            </a:r>
            <a:r>
              <a:rPr lang="es-ES_tradnl" sz="1600" b="1" dirty="0" smtClean="0">
                <a:solidFill>
                  <a:srgbClr val="748560"/>
                </a:solidFill>
              </a:rPr>
              <a:t> </a:t>
            </a:r>
          </a:p>
          <a:p>
            <a:r>
              <a:rPr lang="es-ES_tradnl" sz="1600" dirty="0" smtClean="0">
                <a:solidFill>
                  <a:srgbClr val="748560"/>
                </a:solidFill>
              </a:rPr>
              <a:t>- Aumentar </a:t>
            </a:r>
            <a:r>
              <a:rPr lang="es-ES_tradnl" sz="1600" dirty="0" smtClean="0">
                <a:solidFill>
                  <a:srgbClr val="748560"/>
                </a:solidFill>
              </a:rPr>
              <a:t>la conciencia pública sobre el impacto del cambio </a:t>
            </a:r>
            <a:r>
              <a:rPr lang="es-ES_tradnl" sz="1600" dirty="0" smtClean="0">
                <a:solidFill>
                  <a:srgbClr val="748560"/>
                </a:solidFill>
              </a:rPr>
              <a:t>climático</a:t>
            </a:r>
          </a:p>
          <a:p>
            <a:r>
              <a:rPr lang="es-ES_tradnl" sz="1600" dirty="0" smtClean="0">
                <a:solidFill>
                  <a:srgbClr val="748560"/>
                </a:solidFill>
              </a:rPr>
              <a:t>- Elaborar </a:t>
            </a:r>
            <a:r>
              <a:rPr lang="es-ES_tradnl" sz="1600" dirty="0" smtClean="0">
                <a:solidFill>
                  <a:srgbClr val="748560"/>
                </a:solidFill>
              </a:rPr>
              <a:t>un inventario anual de emisiones de </a:t>
            </a:r>
            <a:r>
              <a:rPr lang="es-ES_tradnl" sz="1600" dirty="0" err="1" smtClean="0">
                <a:solidFill>
                  <a:srgbClr val="748560"/>
                </a:solidFill>
              </a:rPr>
              <a:t>GEIs</a:t>
            </a:r>
            <a:r>
              <a:rPr lang="es-ES_tradnl" sz="1600" dirty="0" smtClean="0">
                <a:solidFill>
                  <a:srgbClr val="748560"/>
                </a:solidFill>
              </a:rPr>
              <a:t> </a:t>
            </a:r>
          </a:p>
          <a:p>
            <a:r>
              <a:rPr lang="es-ES_tradnl" sz="1600" dirty="0" smtClean="0">
                <a:solidFill>
                  <a:srgbClr val="748560"/>
                </a:solidFill>
              </a:rPr>
              <a:t>- Proponer </a:t>
            </a:r>
            <a:r>
              <a:rPr lang="es-ES_tradnl" sz="1600" dirty="0" smtClean="0">
                <a:solidFill>
                  <a:srgbClr val="748560"/>
                </a:solidFill>
              </a:rPr>
              <a:t>medidas para prevenir las causas del cambio climático y adaptarse a sus </a:t>
            </a:r>
            <a:r>
              <a:rPr lang="es-ES_tradnl" sz="1600" dirty="0" smtClean="0">
                <a:solidFill>
                  <a:srgbClr val="748560"/>
                </a:solidFill>
              </a:rPr>
              <a:t>consecuencias</a:t>
            </a:r>
          </a:p>
          <a:p>
            <a:r>
              <a:rPr lang="es-ES_tradnl" sz="1600" dirty="0" smtClean="0">
                <a:solidFill>
                  <a:srgbClr val="748560"/>
                </a:solidFill>
              </a:rPr>
              <a:t> - Llegar </a:t>
            </a:r>
            <a:r>
              <a:rPr lang="es-ES_tradnl" sz="1600" dirty="0" smtClean="0">
                <a:solidFill>
                  <a:srgbClr val="748560"/>
                </a:solidFill>
              </a:rPr>
              <a:t>a acuerdos para su mitigación con organismos externos</a:t>
            </a:r>
            <a:r>
              <a:rPr lang="es-ES_tradnl" sz="1600" dirty="0" smtClean="0">
                <a:solidFill>
                  <a:srgbClr val="748560"/>
                </a:solidFill>
              </a:rPr>
              <a:t>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756558" y="2339573"/>
            <a:ext cx="7699545" cy="9541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_tradnl" sz="1400" b="1" dirty="0" smtClean="0">
                <a:solidFill>
                  <a:srgbClr val="748560"/>
                </a:solidFill>
              </a:rPr>
              <a:t>Plan </a:t>
            </a:r>
            <a:r>
              <a:rPr lang="es-ES_tradnl" sz="1400" b="1" dirty="0" smtClean="0">
                <a:solidFill>
                  <a:srgbClr val="748560"/>
                </a:solidFill>
              </a:rPr>
              <a:t>de </a:t>
            </a:r>
            <a:r>
              <a:rPr lang="es-ES_tradnl" sz="1400" b="1" dirty="0" smtClean="0">
                <a:solidFill>
                  <a:srgbClr val="748560"/>
                </a:solidFill>
              </a:rPr>
              <a:t>Acci</a:t>
            </a:r>
            <a:r>
              <a:rPr lang="es-ES_tradnl" sz="1400" b="1" dirty="0" smtClean="0">
                <a:solidFill>
                  <a:srgbClr val="748560"/>
                </a:solidFill>
              </a:rPr>
              <a:t>ó</a:t>
            </a:r>
            <a:r>
              <a:rPr lang="es-ES_tradnl" sz="1400" b="1" dirty="0" smtClean="0">
                <a:solidFill>
                  <a:srgbClr val="748560"/>
                </a:solidFill>
              </a:rPr>
              <a:t>n </a:t>
            </a:r>
            <a:r>
              <a:rPr lang="es-ES_tradnl" sz="1400" b="1" dirty="0" smtClean="0">
                <a:solidFill>
                  <a:srgbClr val="748560"/>
                </a:solidFill>
              </a:rPr>
              <a:t>Ambiental (2002-2007</a:t>
            </a:r>
            <a:r>
              <a:rPr lang="es-ES_tradnl" sz="1400" b="1" dirty="0" smtClean="0">
                <a:solidFill>
                  <a:srgbClr val="748560"/>
                </a:solidFill>
              </a:rPr>
              <a:t>):</a:t>
            </a:r>
            <a:endParaRPr lang="es-ES_tradnl" sz="1400" dirty="0" smtClean="0">
              <a:solidFill>
                <a:srgbClr val="748560"/>
              </a:solidFill>
            </a:endParaRPr>
          </a:p>
          <a:p>
            <a:r>
              <a:rPr lang="es-ES_tradnl" sz="1400" dirty="0" smtClean="0">
                <a:solidFill>
                  <a:srgbClr val="748560"/>
                </a:solidFill>
              </a:rPr>
              <a:t>es </a:t>
            </a:r>
            <a:r>
              <a:rPr lang="es-ES_tradnl" sz="1400" dirty="0" smtClean="0">
                <a:solidFill>
                  <a:srgbClr val="748560"/>
                </a:solidFill>
              </a:rPr>
              <a:t>el resultado de un amplio consenso social y </a:t>
            </a:r>
            <a:r>
              <a:rPr lang="es-ES_tradnl" sz="1400" dirty="0" smtClean="0">
                <a:solidFill>
                  <a:srgbClr val="748560"/>
                </a:solidFill>
              </a:rPr>
              <a:t>pol</a:t>
            </a:r>
            <a:r>
              <a:rPr lang="es-ES_tradnl" sz="1400" dirty="0" smtClean="0">
                <a:solidFill>
                  <a:srgbClr val="748560"/>
                </a:solidFill>
              </a:rPr>
              <a:t>í</a:t>
            </a:r>
            <a:r>
              <a:rPr lang="es-ES_tradnl" sz="1400" dirty="0" smtClean="0">
                <a:solidFill>
                  <a:srgbClr val="748560"/>
                </a:solidFill>
              </a:rPr>
              <a:t>tico</a:t>
            </a:r>
            <a:r>
              <a:rPr lang="es-ES_tradnl" sz="1400" dirty="0" smtClean="0">
                <a:solidFill>
                  <a:srgbClr val="748560"/>
                </a:solidFill>
              </a:rPr>
              <a:t>, supone un esfuerzo </a:t>
            </a:r>
            <a:r>
              <a:rPr lang="es-ES_tradnl" sz="1400" dirty="0" smtClean="0">
                <a:solidFill>
                  <a:srgbClr val="748560"/>
                </a:solidFill>
              </a:rPr>
              <a:t>t</a:t>
            </a:r>
            <a:r>
              <a:rPr lang="es-ES_tradnl" sz="1400" dirty="0" smtClean="0">
                <a:solidFill>
                  <a:srgbClr val="748560"/>
                </a:solidFill>
              </a:rPr>
              <a:t>é</a:t>
            </a:r>
            <a:r>
              <a:rPr lang="es-ES_tradnl" sz="1400" dirty="0" smtClean="0">
                <a:solidFill>
                  <a:srgbClr val="748560"/>
                </a:solidFill>
              </a:rPr>
              <a:t>cnico </a:t>
            </a:r>
            <a:r>
              <a:rPr lang="es-ES_tradnl" sz="1400" dirty="0" smtClean="0">
                <a:solidFill>
                  <a:srgbClr val="748560"/>
                </a:solidFill>
              </a:rPr>
              <a:t>y representa un salto cualitativo importante para el afianzamiento del proceso de Agenda 21 y para la </a:t>
            </a:r>
            <a:r>
              <a:rPr lang="es-ES_tradnl" sz="1400" dirty="0" smtClean="0">
                <a:solidFill>
                  <a:srgbClr val="748560"/>
                </a:solidFill>
              </a:rPr>
              <a:t>materializaci</a:t>
            </a:r>
            <a:r>
              <a:rPr lang="es-ES_tradnl" sz="1400" dirty="0" smtClean="0">
                <a:solidFill>
                  <a:srgbClr val="748560"/>
                </a:solidFill>
              </a:rPr>
              <a:t>ón</a:t>
            </a:r>
            <a:r>
              <a:rPr lang="es-ES_tradnl" sz="1400" dirty="0" smtClean="0">
                <a:solidFill>
                  <a:srgbClr val="748560"/>
                </a:solidFill>
              </a:rPr>
              <a:t> </a:t>
            </a:r>
            <a:r>
              <a:rPr lang="es-ES_tradnl" sz="1400" dirty="0" smtClean="0">
                <a:solidFill>
                  <a:srgbClr val="748560"/>
                </a:solidFill>
              </a:rPr>
              <a:t>de los objetivos y estrategias de sostenibilidad.</a:t>
            </a:r>
            <a:endParaRPr lang="es-ES_tradnl" sz="1400" dirty="0">
              <a:solidFill>
                <a:srgbClr val="748560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8288" y="1420825"/>
            <a:ext cx="430887" cy="357609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wrap="square" rtlCol="0" anchor="ctr" anchorCtr="1">
            <a:spAutoFit/>
          </a:bodyPr>
          <a:lstStyle/>
          <a:p>
            <a:r>
              <a:rPr lang="es-ES_tradnl" sz="1600" dirty="0" smtClean="0">
                <a:solidFill>
                  <a:schemeClr val="accent3">
                    <a:lumMod val="75000"/>
                  </a:schemeClr>
                </a:solidFill>
              </a:rPr>
              <a:t>PREPARACIÓN</a:t>
            </a:r>
            <a:endParaRPr lang="es-ES_tradnl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78195" y="1792441"/>
            <a:ext cx="7877908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 </a:t>
            </a:r>
            <a:r>
              <a:rPr lang="es-ES_tradnl" dirty="0" smtClean="0"/>
              <a:t>Ejemplo: Plan de Movilidad Sostenible y Espacio Público (Vitoria- Gasteiz, 2007)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977900" y="1000999"/>
            <a:ext cx="7451071" cy="5786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_tradnl" b="1" dirty="0" smtClean="0">
                <a:solidFill>
                  <a:srgbClr val="748560"/>
                </a:solidFill>
              </a:rPr>
              <a:t>Plan Local de la Energía</a:t>
            </a:r>
            <a:r>
              <a:rPr lang="es-ES_tradnl" b="1" dirty="0" smtClean="0">
                <a:solidFill>
                  <a:srgbClr val="748560"/>
                </a:solidFill>
              </a:rPr>
              <a:t> (2007</a:t>
            </a:r>
            <a:r>
              <a:rPr lang="es-ES_tradnl" b="1" dirty="0" smtClean="0">
                <a:solidFill>
                  <a:srgbClr val="748560"/>
                </a:solidFill>
              </a:rPr>
              <a:t>-</a:t>
            </a:r>
            <a:r>
              <a:rPr lang="es-ES_tradnl" b="1" dirty="0" smtClean="0">
                <a:solidFill>
                  <a:srgbClr val="748560"/>
                </a:solidFill>
              </a:rPr>
              <a:t>2012): </a:t>
            </a:r>
            <a:r>
              <a:rPr lang="es-ES_tradnl" sz="1600" dirty="0" smtClean="0">
                <a:solidFill>
                  <a:srgbClr val="748560"/>
                </a:solidFill>
              </a:rPr>
              <a:t>Objetivos </a:t>
            </a:r>
            <a:r>
              <a:rPr lang="es-ES_tradnl" sz="1600" dirty="0" smtClean="0">
                <a:solidFill>
                  <a:srgbClr val="748560"/>
                </a:solidFill>
              </a:rPr>
              <a:t>para </a:t>
            </a:r>
            <a:r>
              <a:rPr lang="es-ES_tradnl" sz="1600" dirty="0" smtClean="0">
                <a:solidFill>
                  <a:srgbClr val="748560"/>
                </a:solidFill>
              </a:rPr>
              <a:t>2012,</a:t>
            </a:r>
          </a:p>
          <a:p>
            <a:endParaRPr lang="es-ES_tradnl" sz="1600" dirty="0" smtClean="0">
              <a:solidFill>
                <a:srgbClr val="748560"/>
              </a:solidFill>
            </a:endParaRPr>
          </a:p>
          <a:p>
            <a:pPr>
              <a:buFont typeface="Lucida Grande"/>
              <a:buChar char="-"/>
            </a:pPr>
            <a:r>
              <a:rPr lang="es-ES_tradnl" sz="1600" dirty="0" smtClean="0">
                <a:solidFill>
                  <a:srgbClr val="748560"/>
                </a:solidFill>
              </a:rPr>
              <a:t>Ahorrar el 12% del consumo final energético (respecto a 2004).</a:t>
            </a:r>
          </a:p>
          <a:p>
            <a:pPr>
              <a:buFont typeface="Lucida Grande"/>
              <a:buChar char="-"/>
            </a:pPr>
            <a:r>
              <a:rPr lang="es-ES_tradnl" sz="1600" dirty="0" smtClean="0">
                <a:solidFill>
                  <a:srgbClr val="748560"/>
                </a:solidFill>
              </a:rPr>
              <a:t>Elevar el porcentaje del consumo de energías renovables hasta el 2,8% de la demanda total y producir el 1% del consumo de electricidad en el municipio a partir de energías renovables. Actualmente se sitúa en el 0,4%.</a:t>
            </a:r>
          </a:p>
          <a:p>
            <a:pPr>
              <a:buFont typeface="Lucida Grande"/>
              <a:buChar char="-"/>
            </a:pPr>
            <a:r>
              <a:rPr lang="es-ES_tradnl" sz="1600" dirty="0" smtClean="0">
                <a:solidFill>
                  <a:srgbClr val="748560"/>
                </a:solidFill>
              </a:rPr>
              <a:t>Aumentar el conocimiento sobre el buen uso de la energía.</a:t>
            </a:r>
          </a:p>
          <a:p>
            <a:pPr>
              <a:buFont typeface="Lucida Grande"/>
              <a:buChar char="-"/>
            </a:pPr>
            <a:r>
              <a:rPr lang="es-ES_tradnl" sz="1600" dirty="0" smtClean="0">
                <a:solidFill>
                  <a:srgbClr val="748560"/>
                </a:solidFill>
              </a:rPr>
              <a:t>Desarrollar e implementar medidas fiscales, legislativas y económico-financieras específicas.</a:t>
            </a:r>
          </a:p>
          <a:p>
            <a:endParaRPr lang="es-ES_tradnl" sz="1600" dirty="0" smtClean="0">
              <a:solidFill>
                <a:srgbClr val="748560"/>
              </a:solidFill>
            </a:endParaRPr>
          </a:p>
          <a:p>
            <a:r>
              <a:rPr lang="es-ES_tradnl" sz="1600" dirty="0" smtClean="0">
                <a:solidFill>
                  <a:srgbClr val="748560"/>
                </a:solidFill>
              </a:rPr>
              <a:t>Acciones sectoriales y trasversales</a:t>
            </a:r>
          </a:p>
          <a:p>
            <a:endParaRPr lang="es-ES_tradnl" sz="1600" dirty="0" smtClean="0">
              <a:solidFill>
                <a:srgbClr val="748560"/>
              </a:solidFill>
            </a:endParaRPr>
          </a:p>
          <a:p>
            <a:pPr>
              <a:buFont typeface="Arial"/>
              <a:buChar char="•"/>
            </a:pPr>
            <a:r>
              <a:rPr lang="es-ES_tradnl" sz="1600" dirty="0" smtClean="0">
                <a:solidFill>
                  <a:srgbClr val="748560"/>
                </a:solidFill>
              </a:rPr>
              <a:t>Elaborar un programa de ayudas a la eficiencia energética para las microempresas y el sector residencial.</a:t>
            </a:r>
          </a:p>
          <a:p>
            <a:pPr>
              <a:buFont typeface="Arial"/>
              <a:buChar char="•"/>
            </a:pPr>
            <a:r>
              <a:rPr lang="es-ES_tradnl" sz="1600" dirty="0" smtClean="0">
                <a:solidFill>
                  <a:srgbClr val="748560"/>
                </a:solidFill>
              </a:rPr>
              <a:t>Desarrollar una ordenanza que regule las exigencias energéticas mínimas que deben cumplir las diferentes actividades demandantes de energía.</a:t>
            </a:r>
          </a:p>
          <a:p>
            <a:pPr>
              <a:buFont typeface="Arial"/>
              <a:buChar char="•"/>
            </a:pPr>
            <a:r>
              <a:rPr lang="es-ES_tradnl" sz="1600" b="1" dirty="0" smtClean="0">
                <a:solidFill>
                  <a:srgbClr val="748560"/>
                </a:solidFill>
              </a:rPr>
              <a:t>Introducir en el proceso de revisión del Plan General de Ordenación Urbana los aspectos relativos al consumo de recursos energéticos y naturales, el aprovechamiento de las energías renovables, la rehabilitación de edificios y la movilidad sostenible.</a:t>
            </a:r>
          </a:p>
          <a:p>
            <a:pPr>
              <a:buFont typeface="Arial"/>
              <a:buChar char="•"/>
            </a:pPr>
            <a:r>
              <a:rPr lang="es-ES_tradnl" sz="1600" dirty="0" smtClean="0">
                <a:solidFill>
                  <a:srgbClr val="748560"/>
                </a:solidFill>
              </a:rPr>
              <a:t>Aumentar la participación ciudadana con creación de un foro para la sostenibilidad energética local, la puesta en marcha de programas formativos, campañas de sensibilización, jornadas de difusión...</a:t>
            </a:r>
            <a:endParaRPr lang="es-ES_tradnl" sz="1600" dirty="0">
              <a:solidFill>
                <a:srgbClr val="74856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20176" y="1017835"/>
            <a:ext cx="430887" cy="385298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wrap="square" rtlCol="0" anchor="ctr" anchorCtr="1">
            <a:spAutoFit/>
          </a:bodyPr>
          <a:lstStyle/>
          <a:p>
            <a:r>
              <a:rPr lang="es-ES_tradnl" sz="1600" dirty="0" smtClean="0">
                <a:solidFill>
                  <a:schemeClr val="accent3">
                    <a:lumMod val="75000"/>
                  </a:schemeClr>
                </a:solidFill>
              </a:rPr>
              <a:t>PREPARACIÓN</a:t>
            </a:r>
            <a:endParaRPr lang="es-ES_tradnl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51063" y="203200"/>
            <a:ext cx="7877908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 </a:t>
            </a:r>
            <a:r>
              <a:rPr lang="es-ES_tradnl" dirty="0" smtClean="0"/>
              <a:t>Ejemplo: Plan de Movilidad Sostenible y Espacio Público (Vitoria- Gasteiz, 2007)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78195" y="392328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603443" y="1544794"/>
            <a:ext cx="7852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 smtClean="0">
                <a:solidFill>
                  <a:schemeClr val="accent3"/>
                </a:solidFill>
              </a:rPr>
              <a:t>Un PMUS se centra en la movilidad en escala local, pero el plan está integrado en un marco de planificación regional y nacional más amplio.</a:t>
            </a:r>
            <a:endParaRPr lang="es-ES_tradnl" dirty="0">
              <a:solidFill>
                <a:schemeClr val="accent3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78195" y="2296884"/>
            <a:ext cx="6636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 smtClean="0">
                <a:solidFill>
                  <a:schemeClr val="accent3"/>
                </a:solidFill>
              </a:rPr>
              <a:t>Regulaciones legales.</a:t>
            </a:r>
            <a:endParaRPr lang="es-ES_tradnl" dirty="0">
              <a:solidFill>
                <a:schemeClr val="accent3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78195" y="2816724"/>
            <a:ext cx="544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 smtClean="0">
                <a:solidFill>
                  <a:schemeClr val="accent3"/>
                </a:solidFill>
              </a:rPr>
              <a:t>Criterios de financiación regionales/ nacionales.</a:t>
            </a:r>
            <a:endParaRPr lang="es-ES_tradnl" dirty="0">
              <a:solidFill>
                <a:schemeClr val="accent3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848405" y="3521907"/>
            <a:ext cx="83834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" sz="2800" dirty="0" smtClean="0">
                <a:solidFill>
                  <a:srgbClr val="376092"/>
                </a:solidFill>
              </a:rPr>
              <a:t>LEY 2/2011 DE 4 DE MARZO, DE ECONOMÍA SOSTENIBLE: (art. 99-106)</a:t>
            </a:r>
          </a:p>
          <a:p>
            <a:r>
              <a:rPr lang="es-ES" dirty="0" smtClean="0">
                <a:solidFill>
                  <a:srgbClr val="376092"/>
                </a:solidFill>
              </a:rPr>
              <a:t>Art. 102. Fomento de los Planes de Movilidad Sostenible.</a:t>
            </a:r>
          </a:p>
          <a:p>
            <a:pPr>
              <a:buNone/>
            </a:pPr>
            <a:endParaRPr lang="es-ES" dirty="0" smtClean="0">
              <a:solidFill>
                <a:srgbClr val="376092"/>
              </a:solidFill>
            </a:endParaRPr>
          </a:p>
          <a:p>
            <a:r>
              <a:rPr lang="es-ES" dirty="0" smtClean="0">
                <a:solidFill>
                  <a:srgbClr val="376092"/>
                </a:solidFill>
              </a:rPr>
              <a:t>“</a:t>
            </a:r>
            <a:r>
              <a:rPr lang="es-ES_tradnl" b="1" dirty="0" smtClean="0">
                <a:solidFill>
                  <a:srgbClr val="546A8D"/>
                </a:solidFill>
              </a:rPr>
              <a:t>A partir del 1 de enero de 2014, la concesión de cualquier ayuda o subvención a las Administraciones autonómicas o Entidades locales incluida en la Ley de Presupuestos Generales del Estado y destinada al transporte público urbano o metropolitano, se condicionará a que la entidad beneficiaria disponga del correspondiente Plan de Movilidad Sostenible, y a su coherencia con la Estrategia Española de Movilidad Sostenible</a:t>
            </a:r>
            <a:r>
              <a:rPr lang="es-ES" dirty="0" smtClean="0">
                <a:solidFill>
                  <a:srgbClr val="376092"/>
                </a:solidFill>
              </a:rPr>
              <a:t>.”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537309" y="956172"/>
            <a:ext cx="491623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B. Evaluar el impacto del marco regional/nacional</a:t>
            </a:r>
            <a:endParaRPr lang="es-ES_tradnl" dirty="0"/>
          </a:p>
        </p:txBody>
      </p:sp>
      <p:sp>
        <p:nvSpPr>
          <p:cNvPr id="10" name="CuadroTexto 9"/>
          <p:cNvSpPr txBox="1"/>
          <p:nvPr/>
        </p:nvSpPr>
        <p:spPr>
          <a:xfrm>
            <a:off x="578195" y="986950"/>
            <a:ext cx="2738021" cy="307777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1. Determinar el potencial del plan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548126" y="3611977"/>
            <a:ext cx="8512572" cy="3056175"/>
          </a:xfrm>
          <a:prstGeom prst="roundRect">
            <a:avLst/>
          </a:prstGeom>
          <a:solidFill>
            <a:schemeClr val="accent3">
              <a:lumMod val="40000"/>
              <a:lumOff val="60000"/>
              <a:alpha val="28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/>
          <p:cNvSpPr txBox="1"/>
          <p:nvPr/>
        </p:nvSpPr>
        <p:spPr>
          <a:xfrm>
            <a:off x="44206" y="1244149"/>
            <a:ext cx="400110" cy="334061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wrap="square" rtlCol="0" anchor="ctr" anchorCtr="1">
            <a:spAutoFit/>
          </a:bodyPr>
          <a:lstStyle/>
          <a:p>
            <a:r>
              <a:rPr lang="es-ES_tradnl" sz="1400" dirty="0" smtClean="0">
                <a:solidFill>
                  <a:schemeClr val="accent3">
                    <a:lumMod val="75000"/>
                  </a:schemeClr>
                </a:solidFill>
              </a:rPr>
              <a:t>PREPARACIÓN</a:t>
            </a:r>
            <a:endParaRPr lang="es-ES_tradnl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78195" y="392328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10" name="CuadroTexto 9"/>
          <p:cNvSpPr txBox="1"/>
          <p:nvPr/>
        </p:nvSpPr>
        <p:spPr>
          <a:xfrm>
            <a:off x="578195" y="986950"/>
            <a:ext cx="2738021" cy="307777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1. Determinar el potencial del plan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522042" y="986950"/>
            <a:ext cx="493406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C. Realización de una autoevaluación</a:t>
            </a:r>
            <a:endParaRPr lang="es-ES_tradnl" dirty="0"/>
          </a:p>
        </p:txBody>
      </p:sp>
      <p:sp>
        <p:nvSpPr>
          <p:cNvPr id="7" name="CuadroTexto 6"/>
          <p:cNvSpPr txBox="1"/>
          <p:nvPr/>
        </p:nvSpPr>
        <p:spPr>
          <a:xfrm>
            <a:off x="578195" y="2407069"/>
            <a:ext cx="7877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accent3"/>
                </a:solidFill>
              </a:rPr>
              <a:t>Identificar las fortalezas y debilidades de la planificación existente o no en un contexto local.</a:t>
            </a:r>
            <a:endParaRPr lang="es-ES" dirty="0">
              <a:solidFill>
                <a:schemeClr val="accent3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78195" y="3160256"/>
            <a:ext cx="7877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accent3"/>
                </a:solidFill>
              </a:rPr>
              <a:t>Si existen previamente, servirá para evaluarlas y corregirlas si fuera necesario para el nuevo proceso. El resultado no tiene por qué hacerse público.</a:t>
            </a:r>
            <a:endParaRPr lang="es-ES" dirty="0">
              <a:solidFill>
                <a:schemeClr val="accent3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78194" y="3843896"/>
            <a:ext cx="787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accent3"/>
                </a:solidFill>
              </a:rPr>
              <a:t>Determinar las barreras institucionales, legales y financieras que afectan a todo el proceso de planificación.</a:t>
            </a:r>
            <a:endParaRPr lang="es-ES" dirty="0">
              <a:solidFill>
                <a:schemeClr val="accent3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578195" y="1741142"/>
            <a:ext cx="7877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accent3"/>
                </a:solidFill>
              </a:rPr>
              <a:t>Revisar la situación de la ciudad antes de la preparación del PMUS y a posteriori.</a:t>
            </a:r>
            <a:endParaRPr lang="es-ES" dirty="0">
              <a:solidFill>
                <a:schemeClr val="accent3"/>
              </a:solidFill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58815876"/>
              </p:ext>
            </p:extLst>
          </p:nvPr>
        </p:nvGraphicFramePr>
        <p:xfrm>
          <a:off x="721565" y="4599591"/>
          <a:ext cx="6957528" cy="1828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19176"/>
                <a:gridCol w="2319176"/>
                <a:gridCol w="2319176"/>
              </a:tblGrid>
              <a:tr h="330382">
                <a:tc>
                  <a:txBody>
                    <a:bodyPr/>
                    <a:lstStyle/>
                    <a:p>
                      <a:r>
                        <a:rPr lang="es-ES" dirty="0" smtClean="0"/>
                        <a:t>Modo </a:t>
                      </a:r>
                      <a:r>
                        <a:rPr lang="es-ES" dirty="0" err="1" smtClean="0"/>
                        <a:t>tte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2006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2011</a:t>
                      </a:r>
                      <a:endParaRPr lang="es-ES" dirty="0"/>
                    </a:p>
                  </a:txBody>
                  <a:tcPr/>
                </a:tc>
              </a:tr>
              <a:tr h="330382">
                <a:tc>
                  <a:txBody>
                    <a:bodyPr/>
                    <a:lstStyle/>
                    <a:p>
                      <a:r>
                        <a:rPr lang="es-ES" dirty="0" smtClean="0"/>
                        <a:t>A pie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49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53,6</a:t>
                      </a:r>
                      <a:endParaRPr lang="es-ES" dirty="0"/>
                    </a:p>
                  </a:txBody>
                  <a:tcPr/>
                </a:tc>
              </a:tr>
              <a:tr h="330382">
                <a:tc>
                  <a:txBody>
                    <a:bodyPr/>
                    <a:lstStyle/>
                    <a:p>
                      <a:r>
                        <a:rPr lang="es-ES" dirty="0" smtClean="0"/>
                        <a:t>Transporte</a:t>
                      </a:r>
                      <a:r>
                        <a:rPr lang="es-ES" baseline="0" dirty="0" smtClean="0"/>
                        <a:t> privado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36,2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28,3</a:t>
                      </a:r>
                      <a:endParaRPr lang="es-ES" dirty="0"/>
                    </a:p>
                  </a:txBody>
                  <a:tcPr/>
                </a:tc>
              </a:tr>
              <a:tr h="330382">
                <a:tc>
                  <a:txBody>
                    <a:bodyPr/>
                    <a:lstStyle/>
                    <a:p>
                      <a:r>
                        <a:rPr lang="es-ES" dirty="0" smtClean="0"/>
                        <a:t>Transporte</a:t>
                      </a:r>
                      <a:r>
                        <a:rPr lang="es-ES" baseline="0" dirty="0" smtClean="0"/>
                        <a:t> Público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7,9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8,3</a:t>
                      </a:r>
                      <a:endParaRPr lang="es-ES" dirty="0"/>
                    </a:p>
                  </a:txBody>
                  <a:tcPr/>
                </a:tc>
              </a:tr>
              <a:tr h="330382">
                <a:tc>
                  <a:txBody>
                    <a:bodyPr/>
                    <a:lstStyle/>
                    <a:p>
                      <a:r>
                        <a:rPr lang="es-ES" dirty="0" smtClean="0"/>
                        <a:t>Bicicleta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3,4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6,9</a:t>
                      </a:r>
                      <a:endParaRPr lang="es-E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1073019" y="6512767"/>
            <a:ext cx="66060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dirty="0" smtClean="0"/>
              <a:t>Reparto modal en Vitoria Gasteiz. Año de implementación del </a:t>
            </a:r>
            <a:r>
              <a:rPr lang="es-ES" sz="1050" dirty="0" err="1" smtClean="0"/>
              <a:t>PMSyEP</a:t>
            </a:r>
            <a:r>
              <a:rPr lang="es-ES" sz="1050" dirty="0" smtClean="0"/>
              <a:t>: 2008. Fuente: Encuesta de Movilidad 2011.</a:t>
            </a:r>
            <a:endParaRPr lang="es-ES" sz="105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120176" y="1513241"/>
            <a:ext cx="430887" cy="284413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wrap="square" rtlCol="0" anchor="ctr" anchorCtr="1">
            <a:spAutoFit/>
          </a:bodyPr>
          <a:lstStyle/>
          <a:p>
            <a:r>
              <a:rPr lang="es-ES_tradnl" sz="1600" dirty="0" smtClean="0">
                <a:solidFill>
                  <a:schemeClr val="accent3">
                    <a:lumMod val="75000"/>
                  </a:schemeClr>
                </a:solidFill>
              </a:rPr>
              <a:t>PREPARACIÓN</a:t>
            </a:r>
            <a:endParaRPr lang="es-ES_tradnl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4078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93" y="554870"/>
            <a:ext cx="4883319" cy="119492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555" y="848171"/>
            <a:ext cx="2395936" cy="98154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48193" y="2211455"/>
            <a:ext cx="423313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3"/>
                </a:solidFill>
              </a:rPr>
              <a:t>Gobierno vasco: Tranvía</a:t>
            </a:r>
            <a:endParaRPr lang="es-ES" dirty="0">
              <a:solidFill>
                <a:schemeClr val="accent3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141168" y="2079180"/>
            <a:ext cx="3676261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3"/>
                </a:solidFill>
              </a:rPr>
              <a:t>Ayuntamiento Vitoria- Gasteiz: Autobuses urbanos</a:t>
            </a:r>
            <a:endParaRPr lang="es-ES" dirty="0">
              <a:solidFill>
                <a:schemeClr val="accent3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25879" y="2725511"/>
            <a:ext cx="5462169" cy="353533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449256" y="5934269"/>
            <a:ext cx="13373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5688048" y="3715473"/>
            <a:ext cx="3363355" cy="14773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3"/>
                </a:solidFill>
              </a:rPr>
              <a:t>La red de tranvía estaba planificada antes de que entrara en vigor el Plan de Movilidad, por lo que la red de autobuses se tuvo que “adaptar”.</a:t>
            </a:r>
            <a:endParaRPr lang="es-ES" dirty="0">
              <a:solidFill>
                <a:schemeClr val="accent3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688048" y="5405377"/>
            <a:ext cx="3363355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3"/>
                </a:solidFill>
              </a:rPr>
              <a:t>El Plan General de Ordenación Urbana (2003) no preveía las actuaciones en materia de movilidad.</a:t>
            </a:r>
            <a:endParaRPr lang="es-E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5645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78195" y="392328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10" name="CuadroTexto 9"/>
          <p:cNvSpPr txBox="1"/>
          <p:nvPr/>
        </p:nvSpPr>
        <p:spPr>
          <a:xfrm>
            <a:off x="578195" y="986950"/>
            <a:ext cx="2738021" cy="307777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1. Determinar el potencial del plan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3522041" y="986950"/>
            <a:ext cx="3229633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D. Disponibilidad de recursos. </a:t>
            </a:r>
            <a:endParaRPr lang="es-ES_tradnl" dirty="0"/>
          </a:p>
        </p:txBody>
      </p:sp>
      <p:sp>
        <p:nvSpPr>
          <p:cNvPr id="2" name="CuadroTexto 1"/>
          <p:cNvSpPr txBox="1"/>
          <p:nvPr/>
        </p:nvSpPr>
        <p:spPr>
          <a:xfrm>
            <a:off x="578195" y="1670180"/>
            <a:ext cx="787790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3"/>
                </a:solidFill>
              </a:rPr>
              <a:t>Estrechamente vinculada a la autoevaluación</a:t>
            </a:r>
            <a:endParaRPr lang="es-ES" dirty="0">
              <a:solidFill>
                <a:schemeClr val="accent3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78195" y="2226564"/>
            <a:ext cx="7877908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3"/>
                </a:solidFill>
              </a:rPr>
              <a:t>Recursos humanos: pueden exceder de las capacidades del personal existente, recurrir a expertos externos para determinadas tareas técnicas.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78195" y="3087938"/>
            <a:ext cx="7877908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3"/>
                </a:solidFill>
              </a:rPr>
              <a:t>Definir el presupuesto necesario para el desarrollo del PMUS y garantizar la aprobación política.</a:t>
            </a:r>
            <a:endParaRPr lang="es-ES" dirty="0">
              <a:solidFill>
                <a:schemeClr val="accent3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461" y="3854866"/>
            <a:ext cx="4750657" cy="287827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23936" y="6634069"/>
            <a:ext cx="8724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Presupuestos comprometidos de los contratos de gestión integral relacionados con la movilidad (€/año). Fuente: PMUS de Madrid, 2014</a:t>
            </a:r>
            <a:endParaRPr lang="es-ES" sz="1200" dirty="0"/>
          </a:p>
        </p:txBody>
      </p:sp>
      <p:sp>
        <p:nvSpPr>
          <p:cNvPr id="8" name="CuadroTexto 7"/>
          <p:cNvSpPr txBox="1"/>
          <p:nvPr/>
        </p:nvSpPr>
        <p:spPr>
          <a:xfrm>
            <a:off x="6840027" y="4479054"/>
            <a:ext cx="1866122" cy="175432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3"/>
                </a:solidFill>
              </a:rPr>
              <a:t>Estimación del presupuesto municipal inicial de las medidas incluidas en el PMUS= </a:t>
            </a:r>
            <a:r>
              <a:rPr lang="es-ES" b="1" dirty="0" smtClean="0">
                <a:solidFill>
                  <a:srgbClr val="C00000"/>
                </a:solidFill>
              </a:rPr>
              <a:t>530 M€</a:t>
            </a:r>
            <a:endParaRPr lang="es-ES" b="1" dirty="0">
              <a:solidFill>
                <a:srgbClr val="C00000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7127" y="1634921"/>
            <a:ext cx="430887" cy="459845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wrap="square" rtlCol="0" anchor="ctr" anchorCtr="1">
            <a:spAutoFit/>
          </a:bodyPr>
          <a:lstStyle/>
          <a:p>
            <a:r>
              <a:rPr lang="es-ES_tradnl" sz="1600" dirty="0" smtClean="0">
                <a:solidFill>
                  <a:schemeClr val="accent3">
                    <a:lumMod val="75000"/>
                  </a:schemeClr>
                </a:solidFill>
              </a:rPr>
              <a:t>PREPARACIÓN</a:t>
            </a:r>
            <a:endParaRPr lang="es-ES_tradnl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2358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009223" y="1909537"/>
            <a:ext cx="639383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b="1" dirty="0" smtClean="0">
                <a:solidFill>
                  <a:srgbClr val="576448"/>
                </a:solidFill>
              </a:rPr>
              <a:t>CALENDARIO INDICATIVO PARA LA ELABORACIÓN DE UN PMUS</a:t>
            </a:r>
            <a:endParaRPr lang="es-ES_tradnl" b="1" dirty="0">
              <a:solidFill>
                <a:srgbClr val="576448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09223" y="2747253"/>
            <a:ext cx="2358858" cy="92333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MARCO ESTRATÉGICO Y OPERATIVO:  </a:t>
            </a:r>
          </a:p>
          <a:p>
            <a:r>
              <a:rPr lang="es-ES_tradnl" dirty="0" smtClean="0"/>
              <a:t>1-3 AÑOS</a:t>
            </a:r>
            <a:endParaRPr lang="es-ES_tradnl" dirty="0"/>
          </a:p>
        </p:txBody>
      </p:sp>
      <p:sp>
        <p:nvSpPr>
          <p:cNvPr id="7" name="CuadroTexto 6"/>
          <p:cNvSpPr txBox="1"/>
          <p:nvPr/>
        </p:nvSpPr>
        <p:spPr>
          <a:xfrm>
            <a:off x="3368081" y="4018549"/>
            <a:ext cx="1821074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PLANIFICACIÓN: &gt;1,5 AÑOS</a:t>
            </a:r>
            <a:endParaRPr lang="es-ES_tradnl" dirty="0"/>
          </a:p>
        </p:txBody>
      </p:sp>
      <p:sp>
        <p:nvSpPr>
          <p:cNvPr id="8" name="CuadroTexto 7"/>
          <p:cNvSpPr txBox="1"/>
          <p:nvPr/>
        </p:nvSpPr>
        <p:spPr>
          <a:xfrm>
            <a:off x="5189155" y="4814461"/>
            <a:ext cx="1409086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APLICACIÓN:  3-10 AÑOS</a:t>
            </a:r>
            <a:endParaRPr lang="es-ES_tradnl" dirty="0"/>
          </a:p>
        </p:txBody>
      </p:sp>
      <p:sp>
        <p:nvSpPr>
          <p:cNvPr id="9" name="CuadroTexto 8"/>
          <p:cNvSpPr txBox="1"/>
          <p:nvPr/>
        </p:nvSpPr>
        <p:spPr>
          <a:xfrm>
            <a:off x="6598241" y="5995982"/>
            <a:ext cx="1283000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REVISIÓN:  </a:t>
            </a:r>
            <a:r>
              <a:rPr lang="es-ES_tradnl" dirty="0" err="1" smtClean="0"/>
              <a:t>≤</a:t>
            </a:r>
            <a:r>
              <a:rPr lang="es-ES_tradnl" dirty="0" smtClean="0"/>
              <a:t> 5AÑOS</a:t>
            </a:r>
            <a:endParaRPr lang="es-ES_tradnl" dirty="0"/>
          </a:p>
        </p:txBody>
      </p:sp>
      <p:sp>
        <p:nvSpPr>
          <p:cNvPr id="10" name="CuadroTexto 9"/>
          <p:cNvSpPr txBox="1"/>
          <p:nvPr/>
        </p:nvSpPr>
        <p:spPr>
          <a:xfrm>
            <a:off x="407069" y="207662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11" name="CuadroTexto 10"/>
          <p:cNvSpPr txBox="1"/>
          <p:nvPr/>
        </p:nvSpPr>
        <p:spPr>
          <a:xfrm>
            <a:off x="603443" y="910509"/>
            <a:ext cx="3305442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2. Proceso de desarrollo y alcance del plan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368910" y="910509"/>
            <a:ext cx="328919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E. Definición de una cronología</a:t>
            </a:r>
            <a:endParaRPr lang="es-ES_tradnl" dirty="0"/>
          </a:p>
        </p:txBody>
      </p:sp>
      <p:sp>
        <p:nvSpPr>
          <p:cNvPr id="16" name="Llamada de flecha a la derecha 15"/>
          <p:cNvSpPr/>
          <p:nvPr/>
        </p:nvSpPr>
        <p:spPr>
          <a:xfrm>
            <a:off x="3655986" y="4971476"/>
            <a:ext cx="1134838" cy="308390"/>
          </a:xfrm>
          <a:prstGeom prst="rightArrow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" name="Llamada de flecha a la derecha 17"/>
          <p:cNvSpPr/>
          <p:nvPr/>
        </p:nvSpPr>
        <p:spPr>
          <a:xfrm>
            <a:off x="4943224" y="5995982"/>
            <a:ext cx="1134838" cy="362794"/>
          </a:xfrm>
          <a:prstGeom prst="rightArrow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" name="Llamada de flecha a la derecha 18"/>
          <p:cNvSpPr/>
          <p:nvPr/>
        </p:nvSpPr>
        <p:spPr>
          <a:xfrm>
            <a:off x="1953017" y="4180132"/>
            <a:ext cx="1134838" cy="323166"/>
          </a:xfrm>
          <a:prstGeom prst="righ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" name="Rectángulo 19"/>
          <p:cNvSpPr/>
          <p:nvPr/>
        </p:nvSpPr>
        <p:spPr>
          <a:xfrm>
            <a:off x="873645" y="1629352"/>
            <a:ext cx="7411332" cy="5101559"/>
          </a:xfrm>
          <a:prstGeom prst="rect">
            <a:avLst/>
          </a:prstGeom>
          <a:solidFill>
            <a:schemeClr val="accent4">
              <a:lumMod val="20000"/>
              <a:lumOff val="80000"/>
              <a:alpha val="15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CuadroTexto 20"/>
          <p:cNvSpPr txBox="1"/>
          <p:nvPr/>
        </p:nvSpPr>
        <p:spPr>
          <a:xfrm>
            <a:off x="3908885" y="2747253"/>
            <a:ext cx="3972356" cy="55399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s-ES_tradnl" sz="1200" dirty="0" smtClean="0">
                <a:solidFill>
                  <a:srgbClr val="576448"/>
                </a:solidFill>
              </a:rPr>
              <a:t>Implementación de medidas de “resultados rápidos” (corto plazo) para demostrar que se está trabajando en ello. </a:t>
            </a:r>
            <a:r>
              <a:rPr lang="es-ES_tradnl" dirty="0" smtClean="0">
                <a:solidFill>
                  <a:srgbClr val="576448"/>
                </a:solidFill>
              </a:rPr>
              <a:t> </a:t>
            </a:r>
            <a:endParaRPr lang="es-ES_tradnl" dirty="0">
              <a:solidFill>
                <a:srgbClr val="576448"/>
              </a:solidFill>
            </a:endParaRPr>
          </a:p>
        </p:txBody>
      </p:sp>
      <p:cxnSp>
        <p:nvCxnSpPr>
          <p:cNvPr id="23" name="Conector recto de flecha 22"/>
          <p:cNvCxnSpPr/>
          <p:nvPr/>
        </p:nvCxnSpPr>
        <p:spPr>
          <a:xfrm>
            <a:off x="3448878" y="3082764"/>
            <a:ext cx="414215" cy="92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uadroTexto 23"/>
          <p:cNvSpPr txBox="1"/>
          <p:nvPr/>
        </p:nvSpPr>
        <p:spPr>
          <a:xfrm>
            <a:off x="120176" y="2026689"/>
            <a:ext cx="430887" cy="284413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wrap="square" rtlCol="0" anchor="ctr" anchorCtr="1">
            <a:spAutoFit/>
          </a:bodyPr>
          <a:lstStyle/>
          <a:p>
            <a:r>
              <a:rPr lang="es-ES_tradnl" sz="1600" dirty="0" smtClean="0">
                <a:solidFill>
                  <a:schemeClr val="accent3">
                    <a:lumMod val="75000"/>
                  </a:schemeClr>
                </a:solidFill>
              </a:rPr>
              <a:t>PREPARACIÓN</a:t>
            </a:r>
            <a:endParaRPr lang="es-ES_tradnl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78195" y="392328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3" name="CuadroTexto 2"/>
          <p:cNvSpPr txBox="1"/>
          <p:nvPr/>
        </p:nvSpPr>
        <p:spPr>
          <a:xfrm>
            <a:off x="677272" y="986950"/>
            <a:ext cx="2738021" cy="307777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1. Determinar el potencial del plan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20176" y="2026689"/>
            <a:ext cx="430887" cy="430553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wrap="square" rtlCol="0" anchor="ctr" anchorCtr="1">
            <a:spAutoFit/>
          </a:bodyPr>
          <a:lstStyle/>
          <a:p>
            <a:r>
              <a:rPr lang="es-ES_tradnl" sz="1600" dirty="0" smtClean="0">
                <a:solidFill>
                  <a:schemeClr val="accent3">
                    <a:lumMod val="75000"/>
                  </a:schemeClr>
                </a:solidFill>
              </a:rPr>
              <a:t>PREPARACIÓN</a:t>
            </a:r>
            <a:endParaRPr lang="es-ES_tradnl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008846" y="986950"/>
            <a:ext cx="207965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F. Identificar actores</a:t>
            </a:r>
            <a:endParaRPr lang="es-ES_tradnl" dirty="0"/>
          </a:p>
        </p:txBody>
      </p:sp>
      <p:sp>
        <p:nvSpPr>
          <p:cNvPr id="11" name="CuadroTexto 10"/>
          <p:cNvSpPr txBox="1"/>
          <p:nvPr/>
        </p:nvSpPr>
        <p:spPr>
          <a:xfrm>
            <a:off x="982073" y="1603315"/>
            <a:ext cx="421333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chemeClr val="accent3"/>
                </a:solidFill>
              </a:rPr>
              <a:t>Grupos de interés de la movilidad urbana</a:t>
            </a:r>
            <a:endParaRPr lang="es-ES_tradnl" dirty="0">
              <a:solidFill>
                <a:schemeClr val="accent3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710810" y="2244910"/>
            <a:ext cx="241378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Principales interesados</a:t>
            </a:r>
            <a:endParaRPr lang="es-ES_tradnl" dirty="0">
              <a:solidFill>
                <a:srgbClr val="8D89A4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723509" y="3003145"/>
            <a:ext cx="1455143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Actores</a:t>
            </a:r>
            <a:r>
              <a:rPr lang="es-ES_tradnl" dirty="0" smtClean="0"/>
              <a:t> </a:t>
            </a:r>
            <a:r>
              <a:rPr lang="es-ES_tradnl" dirty="0" smtClean="0">
                <a:solidFill>
                  <a:srgbClr val="8D89A4"/>
                </a:solidFill>
              </a:rPr>
              <a:t>clave</a:t>
            </a:r>
            <a:endParaRPr lang="es-ES_tradnl" dirty="0">
              <a:solidFill>
                <a:srgbClr val="8D89A4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723509" y="3970616"/>
            <a:ext cx="1613963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Intermediarios</a:t>
            </a:r>
            <a:endParaRPr lang="es-ES_tradnl" dirty="0">
              <a:solidFill>
                <a:srgbClr val="8D89A4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982073" y="4704174"/>
            <a:ext cx="333157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Defensores locales existentes</a:t>
            </a:r>
            <a:endParaRPr lang="es-ES_tradnl" dirty="0">
              <a:solidFill>
                <a:srgbClr val="8D89A4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4377230" y="2154967"/>
            <a:ext cx="1711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 smtClean="0"/>
              <a:t>Ciudadanos</a:t>
            </a:r>
          </a:p>
          <a:p>
            <a:r>
              <a:rPr lang="es-ES_tradnl" sz="1200" dirty="0" smtClean="0"/>
              <a:t>Grupos sociales</a:t>
            </a:r>
            <a:endParaRPr lang="es-ES_tradnl" sz="12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5962400" y="2154967"/>
            <a:ext cx="1837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 smtClean="0"/>
              <a:t>Grupos profesionales </a:t>
            </a:r>
          </a:p>
          <a:p>
            <a:r>
              <a:rPr lang="es-ES_tradnl" sz="1200" dirty="0" smtClean="0"/>
              <a:t>Asociaciones de vecinos</a:t>
            </a:r>
          </a:p>
          <a:p>
            <a:r>
              <a:rPr lang="es-ES_tradnl" sz="1200" dirty="0" smtClean="0"/>
              <a:t>Barrios, etc.</a:t>
            </a:r>
          </a:p>
          <a:p>
            <a:endParaRPr lang="es-ES_tradnl" dirty="0"/>
          </a:p>
        </p:txBody>
      </p:sp>
      <p:sp>
        <p:nvSpPr>
          <p:cNvPr id="18" name="Llaves 17"/>
          <p:cNvSpPr/>
          <p:nvPr/>
        </p:nvSpPr>
        <p:spPr>
          <a:xfrm>
            <a:off x="4215113" y="2026689"/>
            <a:ext cx="3584643" cy="846665"/>
          </a:xfrm>
          <a:prstGeom prst="brace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" name="CuadroTexto 18"/>
          <p:cNvSpPr txBox="1"/>
          <p:nvPr/>
        </p:nvSpPr>
        <p:spPr>
          <a:xfrm>
            <a:off x="3415293" y="2819312"/>
            <a:ext cx="1601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 smtClean="0"/>
              <a:t>Alcaldes</a:t>
            </a:r>
          </a:p>
          <a:p>
            <a:r>
              <a:rPr lang="es-ES_tradnl" sz="1200" dirty="0" smtClean="0"/>
              <a:t>Concejales</a:t>
            </a:r>
            <a:endParaRPr lang="es-ES_tradnl" sz="120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4755491" y="2819312"/>
            <a:ext cx="3205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 smtClean="0"/>
              <a:t>Fondos públicos y privados</a:t>
            </a:r>
          </a:p>
          <a:p>
            <a:r>
              <a:rPr lang="es-ES_tradnl" sz="1200" dirty="0" smtClean="0"/>
              <a:t>Administración pública</a:t>
            </a:r>
          </a:p>
          <a:p>
            <a:r>
              <a:rPr lang="es-ES_tradnl" sz="1200" dirty="0" smtClean="0"/>
              <a:t>Universidades</a:t>
            </a:r>
          </a:p>
          <a:p>
            <a:r>
              <a:rPr lang="es-ES_tradnl" sz="1200" dirty="0" smtClean="0"/>
              <a:t>Sector privado, etc.</a:t>
            </a:r>
            <a:endParaRPr lang="es-ES_tradnl" sz="1200" dirty="0"/>
          </a:p>
        </p:txBody>
      </p:sp>
      <p:sp>
        <p:nvSpPr>
          <p:cNvPr id="21" name="Llaves 20"/>
          <p:cNvSpPr/>
          <p:nvPr/>
        </p:nvSpPr>
        <p:spPr>
          <a:xfrm>
            <a:off x="3256474" y="2819312"/>
            <a:ext cx="3435466" cy="846665"/>
          </a:xfrm>
          <a:prstGeom prst="brace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CuadroTexto 21"/>
          <p:cNvSpPr txBox="1"/>
          <p:nvPr/>
        </p:nvSpPr>
        <p:spPr>
          <a:xfrm>
            <a:off x="3415293" y="3765076"/>
            <a:ext cx="25471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 smtClean="0"/>
              <a:t>Operadores de infraestructuras</a:t>
            </a:r>
          </a:p>
          <a:p>
            <a:r>
              <a:rPr lang="es-ES_tradnl" sz="1200" dirty="0" smtClean="0"/>
              <a:t>Autoridades del transporte</a:t>
            </a:r>
          </a:p>
          <a:p>
            <a:r>
              <a:rPr lang="es-ES_tradnl" sz="1200" dirty="0" smtClean="0"/>
              <a:t>Policía</a:t>
            </a:r>
          </a:p>
          <a:p>
            <a:endParaRPr lang="es-ES_tradnl" dirty="0"/>
          </a:p>
        </p:txBody>
      </p:sp>
      <p:sp>
        <p:nvSpPr>
          <p:cNvPr id="23" name="CuadroTexto 22"/>
          <p:cNvSpPr txBox="1"/>
          <p:nvPr/>
        </p:nvSpPr>
        <p:spPr>
          <a:xfrm>
            <a:off x="5890344" y="3873177"/>
            <a:ext cx="1251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 smtClean="0"/>
              <a:t>Asociaciones</a:t>
            </a:r>
          </a:p>
          <a:p>
            <a:r>
              <a:rPr lang="es-ES_tradnl" sz="1200" dirty="0" smtClean="0"/>
              <a:t>Cámaras</a:t>
            </a:r>
          </a:p>
          <a:p>
            <a:r>
              <a:rPr lang="es-ES_tradnl" sz="1200" dirty="0" smtClean="0"/>
              <a:t>Cooperativas</a:t>
            </a:r>
          </a:p>
          <a:p>
            <a:r>
              <a:rPr lang="es-ES_tradnl" sz="1200" dirty="0" smtClean="0"/>
              <a:t>Redes, </a:t>
            </a:r>
            <a:r>
              <a:rPr lang="es-ES_tradnl" sz="1200" dirty="0" err="1" smtClean="0"/>
              <a:t>ect</a:t>
            </a:r>
            <a:r>
              <a:rPr lang="es-ES_tradnl" sz="1200" dirty="0" smtClean="0"/>
              <a:t>.</a:t>
            </a:r>
            <a:endParaRPr lang="es-ES_tradnl" dirty="0"/>
          </a:p>
        </p:txBody>
      </p:sp>
      <p:sp>
        <p:nvSpPr>
          <p:cNvPr id="24" name="Llaves 23"/>
          <p:cNvSpPr/>
          <p:nvPr/>
        </p:nvSpPr>
        <p:spPr>
          <a:xfrm>
            <a:off x="3408874" y="3765076"/>
            <a:ext cx="3580285" cy="846665"/>
          </a:xfrm>
          <a:prstGeom prst="brace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" name="CuadroTexto 24"/>
          <p:cNvSpPr txBox="1"/>
          <p:nvPr/>
        </p:nvSpPr>
        <p:spPr>
          <a:xfrm>
            <a:off x="1900403" y="5395425"/>
            <a:ext cx="285508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Movilización de recursos</a:t>
            </a:r>
            <a:endParaRPr lang="es-ES_tradnl" dirty="0">
              <a:solidFill>
                <a:srgbClr val="8D89A4"/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1900403" y="5962891"/>
            <a:ext cx="285508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Creación</a:t>
            </a:r>
            <a:r>
              <a:rPr lang="es-ES_tradnl" dirty="0" smtClean="0"/>
              <a:t> </a:t>
            </a:r>
            <a:r>
              <a:rPr lang="es-ES_tradnl" dirty="0" smtClean="0">
                <a:solidFill>
                  <a:srgbClr val="8D89A4"/>
                </a:solidFill>
              </a:rPr>
              <a:t>de alianzas</a:t>
            </a:r>
            <a:endParaRPr lang="es-ES_tradnl" dirty="0">
              <a:solidFill>
                <a:srgbClr val="8D89A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870325" y="454275"/>
            <a:ext cx="3407221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ÍNDICE</a:t>
            </a:r>
            <a:endParaRPr lang="es-ES_tradnl" dirty="0"/>
          </a:p>
        </p:txBody>
      </p:sp>
      <p:sp>
        <p:nvSpPr>
          <p:cNvPr id="5" name="CuadroTexto 4"/>
          <p:cNvSpPr txBox="1"/>
          <p:nvPr/>
        </p:nvSpPr>
        <p:spPr>
          <a:xfrm>
            <a:off x="578195" y="1701680"/>
            <a:ext cx="7877908" cy="9233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1. Introducción: Qué es un Plan de Movilidad Urbana Sostenible (PMUS)</a:t>
            </a:r>
          </a:p>
          <a:p>
            <a:r>
              <a:rPr lang="es-ES_tradnl" dirty="0" smtClean="0"/>
              <a:t>	1.1. Objetivos</a:t>
            </a:r>
            <a:endParaRPr lang="es-ES_tradnl" dirty="0" smtClean="0"/>
          </a:p>
          <a:p>
            <a:r>
              <a:rPr lang="es-ES_tradnl" dirty="0" smtClean="0"/>
              <a:t>	1.2. Principales </a:t>
            </a:r>
            <a:r>
              <a:rPr lang="es-ES_tradnl" dirty="0" smtClean="0"/>
              <a:t>características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78195" y="3108537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8" name="CuadroTexto 7"/>
          <p:cNvSpPr txBox="1"/>
          <p:nvPr/>
        </p:nvSpPr>
        <p:spPr>
          <a:xfrm>
            <a:off x="578195" y="3939449"/>
            <a:ext cx="7877908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3. Ejemplo: Plan de Movilidad Sostenible y Espacio Público (Vitoria- Gasteiz, 2007)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78195" y="4790568"/>
            <a:ext cx="787790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4. Conclusiones</a:t>
            </a:r>
            <a:endParaRPr lang="es-ES_tradnl" dirty="0"/>
          </a:p>
        </p:txBody>
      </p:sp>
      <p:sp>
        <p:nvSpPr>
          <p:cNvPr id="10" name="CuadroTexto 9"/>
          <p:cNvSpPr txBox="1"/>
          <p:nvPr/>
        </p:nvSpPr>
        <p:spPr>
          <a:xfrm>
            <a:off x="578195" y="5486400"/>
            <a:ext cx="7877908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5. Referencias bibliogr</a:t>
            </a:r>
            <a:r>
              <a:rPr lang="es-ES_tradnl" dirty="0" smtClean="0"/>
              <a:t>áficas y páginas </a:t>
            </a:r>
            <a:r>
              <a:rPr lang="es-ES_tradnl" dirty="0" err="1" smtClean="0"/>
              <a:t>web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78195" y="292100"/>
            <a:ext cx="7877908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3. Ejemplo: Plan de Movilidad Sostenible y Espacio Público (Vitoria- Gasteiz, 2007)</a:t>
            </a:r>
          </a:p>
        </p:txBody>
      </p:sp>
      <p:pic>
        <p:nvPicPr>
          <p:cNvPr id="3" name="Imagen 2" descr="Captura de pantalla 2014-11-22 a la(s) 11.11.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95" y="938640"/>
            <a:ext cx="4509203" cy="204689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78195" y="3175000"/>
            <a:ext cx="2850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 smtClean="0"/>
              <a:t>Fuente: Ayuntamiento de Vitoria Gasteiz</a:t>
            </a:r>
            <a:endParaRPr lang="es-ES_tradnl" sz="1200" dirty="0"/>
          </a:p>
        </p:txBody>
      </p:sp>
      <p:graphicFrame>
        <p:nvGraphicFramePr>
          <p:cNvPr id="6" name="Diagrama 5"/>
          <p:cNvGraphicFramePr/>
          <p:nvPr/>
        </p:nvGraphicFramePr>
        <p:xfrm>
          <a:off x="3048000" y="2794000"/>
          <a:ext cx="6096000" cy="40640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78195" y="392328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937575" y="986950"/>
            <a:ext cx="1691479" cy="33855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chemeClr val="accent3">
                    <a:lumMod val="75000"/>
                  </a:schemeClr>
                </a:solidFill>
              </a:rPr>
              <a:t>PREPARACIÓN</a:t>
            </a:r>
            <a:endParaRPr lang="es-ES_tradnl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937575" y="2086895"/>
            <a:ext cx="682549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A. Definición del perímetro de planificación e identificación del organismo líder</a:t>
            </a:r>
            <a:endParaRPr lang="es-ES_tradnl" dirty="0"/>
          </a:p>
        </p:txBody>
      </p:sp>
      <p:sp>
        <p:nvSpPr>
          <p:cNvPr id="6" name="CuadroTexto 5"/>
          <p:cNvSpPr txBox="1"/>
          <p:nvPr/>
        </p:nvSpPr>
        <p:spPr>
          <a:xfrm>
            <a:off x="937575" y="3296675"/>
            <a:ext cx="682549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B. Coordinación de políticas y enfoque integrado </a:t>
            </a:r>
            <a:endParaRPr lang="es-ES_tradnl" dirty="0"/>
          </a:p>
        </p:txBody>
      </p:sp>
      <p:sp>
        <p:nvSpPr>
          <p:cNvPr id="7" name="CuadroTexto 6"/>
          <p:cNvSpPr txBox="1"/>
          <p:nvPr/>
        </p:nvSpPr>
        <p:spPr>
          <a:xfrm>
            <a:off x="937575" y="4183917"/>
            <a:ext cx="682549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C. Participación de los grupos de interés </a:t>
            </a:r>
            <a:endParaRPr lang="es-ES_tradnl" dirty="0"/>
          </a:p>
        </p:txBody>
      </p:sp>
      <p:sp>
        <p:nvSpPr>
          <p:cNvPr id="8" name="CuadroTexto 7"/>
          <p:cNvSpPr txBox="1"/>
          <p:nvPr/>
        </p:nvSpPr>
        <p:spPr>
          <a:xfrm>
            <a:off x="937575" y="5125204"/>
            <a:ext cx="682549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D. Acuerdo del plan de trabajo y su gestión </a:t>
            </a:r>
            <a:endParaRPr lang="es-ES_tradnl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341465" y="1017727"/>
            <a:ext cx="3305442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2. Proceso de desarrollo y alcance del plan</a:t>
            </a:r>
            <a:endParaRPr lang="es-ES_tradnl" sz="1400" dirty="0">
              <a:solidFill>
                <a:srgbClr val="67627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20176" y="2026689"/>
            <a:ext cx="430887" cy="284413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wrap="square" rtlCol="0" anchor="ctr" anchorCtr="1">
            <a:spAutoFit/>
          </a:bodyPr>
          <a:lstStyle/>
          <a:p>
            <a:r>
              <a:rPr lang="es-ES_tradnl" sz="1600" dirty="0" smtClean="0">
                <a:solidFill>
                  <a:schemeClr val="accent3">
                    <a:lumMod val="75000"/>
                  </a:schemeClr>
                </a:solidFill>
              </a:rPr>
              <a:t>PREPARACIÓN</a:t>
            </a:r>
            <a:endParaRPr lang="es-ES_tradnl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78195" y="392328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578195" y="1015102"/>
            <a:ext cx="3305442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2. Proceso de desarrollo y alcance del plan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017751" y="2265285"/>
            <a:ext cx="6700947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b="1" dirty="0" smtClean="0">
                <a:solidFill>
                  <a:srgbClr val="8D89A4"/>
                </a:solidFill>
              </a:rPr>
              <a:t>Contextualización local:</a:t>
            </a:r>
          </a:p>
          <a:p>
            <a:r>
              <a:rPr lang="es-ES_tradnl" dirty="0" smtClean="0">
                <a:solidFill>
                  <a:srgbClr val="8D89A4"/>
                </a:solidFill>
              </a:rPr>
              <a:t>	- Definición </a:t>
            </a:r>
            <a:r>
              <a:rPr lang="es-ES_tradnl" dirty="0" smtClean="0">
                <a:solidFill>
                  <a:srgbClr val="8D89A4"/>
                </a:solidFill>
              </a:rPr>
              <a:t>del ámbito geográfico del plan </a:t>
            </a:r>
          </a:p>
          <a:p>
            <a:r>
              <a:rPr lang="es-ES_tradnl" dirty="0" smtClean="0">
                <a:solidFill>
                  <a:srgbClr val="8D89A4"/>
                </a:solidFill>
              </a:rPr>
              <a:t>	- Cooperación </a:t>
            </a:r>
            <a:r>
              <a:rPr lang="es-ES_tradnl" dirty="0" smtClean="0">
                <a:solidFill>
                  <a:srgbClr val="8D89A4"/>
                </a:solidFill>
              </a:rPr>
              <a:t>entre los grupos de interés e integración política</a:t>
            </a:r>
            <a:endParaRPr lang="es-ES_tradnl" dirty="0">
              <a:solidFill>
                <a:srgbClr val="8D89A4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017751" y="3670493"/>
            <a:ext cx="6700947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b="1" dirty="0" smtClean="0">
                <a:solidFill>
                  <a:srgbClr val="8D89A4"/>
                </a:solidFill>
              </a:rPr>
              <a:t>Objetivos finales de esta fase:</a:t>
            </a:r>
          </a:p>
          <a:p>
            <a:r>
              <a:rPr lang="es-ES_tradnl" dirty="0" smtClean="0">
                <a:solidFill>
                  <a:srgbClr val="8D89A4"/>
                </a:solidFill>
              </a:rPr>
              <a:t>	- Acuerdos </a:t>
            </a:r>
            <a:r>
              <a:rPr lang="es-ES_tradnl" dirty="0" smtClean="0">
                <a:solidFill>
                  <a:srgbClr val="8D89A4"/>
                </a:solidFill>
              </a:rPr>
              <a:t>finales de trabajo</a:t>
            </a:r>
          </a:p>
          <a:p>
            <a:r>
              <a:rPr lang="es-ES_tradnl" dirty="0" smtClean="0">
                <a:solidFill>
                  <a:srgbClr val="8D89A4"/>
                </a:solidFill>
              </a:rPr>
              <a:t>	- Establecer </a:t>
            </a:r>
            <a:r>
              <a:rPr lang="es-ES_tradnl" dirty="0" smtClean="0">
                <a:solidFill>
                  <a:srgbClr val="8D89A4"/>
                </a:solidFill>
              </a:rPr>
              <a:t>mecanismos de gestión</a:t>
            </a:r>
          </a:p>
          <a:p>
            <a:r>
              <a:rPr lang="es-ES_tradnl" dirty="0" smtClean="0">
                <a:solidFill>
                  <a:srgbClr val="8D89A4"/>
                </a:solidFill>
              </a:rPr>
              <a:t>	- Negociar </a:t>
            </a:r>
            <a:r>
              <a:rPr lang="es-ES_tradnl" dirty="0" smtClean="0">
                <a:solidFill>
                  <a:srgbClr val="8D89A4"/>
                </a:solidFill>
              </a:rPr>
              <a:t>la responsabilidad general del plan </a:t>
            </a:r>
            <a:endParaRPr lang="es-ES_tradnl" dirty="0">
              <a:solidFill>
                <a:srgbClr val="8D89A4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104389" y="1015102"/>
            <a:ext cx="4351714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/>
              <a:t>A. Definición del perímetro de planificación e identificación del organismo líder</a:t>
            </a:r>
            <a:endParaRPr lang="es-ES_tradnl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78195" y="392328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3" name="CuadroTexto 2"/>
          <p:cNvSpPr txBox="1"/>
          <p:nvPr/>
        </p:nvSpPr>
        <p:spPr>
          <a:xfrm>
            <a:off x="578195" y="1015102"/>
            <a:ext cx="3305442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2. Proceso de desarrollo y alcance del plan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999836" y="1015102"/>
            <a:ext cx="4456267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/>
              <a:t>B. Coordinación de políticas y enfoque integrado </a:t>
            </a:r>
            <a:endParaRPr lang="es-ES_tradnl" sz="1400" dirty="0"/>
          </a:p>
        </p:txBody>
      </p:sp>
      <p:sp>
        <p:nvSpPr>
          <p:cNvPr id="5" name="CuadroTexto 4"/>
          <p:cNvSpPr txBox="1"/>
          <p:nvPr/>
        </p:nvSpPr>
        <p:spPr>
          <a:xfrm>
            <a:off x="120176" y="2026689"/>
            <a:ext cx="430887" cy="284413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wrap="square" rtlCol="0" anchor="ctr" anchorCtr="1">
            <a:spAutoFit/>
          </a:bodyPr>
          <a:lstStyle/>
          <a:p>
            <a:r>
              <a:rPr lang="es-ES_tradnl" sz="1600" dirty="0" smtClean="0">
                <a:solidFill>
                  <a:schemeClr val="accent3">
                    <a:lumMod val="75000"/>
                  </a:schemeClr>
                </a:solidFill>
              </a:rPr>
              <a:t>PREPARACIÓN</a:t>
            </a:r>
            <a:endParaRPr lang="es-ES_tradnl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979714" y="1726163"/>
            <a:ext cx="7476389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3"/>
                </a:solidFill>
              </a:rPr>
              <a:t>Reto: conseguir mayor coordinación entre las políticas y las organizaciones, más allá de la integración de los modos de transporte, en la planificación del transporte urbano.</a:t>
            </a:r>
            <a:endParaRPr lang="es-ES" dirty="0">
              <a:solidFill>
                <a:schemeClr val="accent3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979714" y="2883159"/>
            <a:ext cx="7476389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Abordar todos los modos de transporte conjuntamente, no cada uno por separado.</a:t>
            </a:r>
            <a:endParaRPr lang="es-ES" dirty="0">
              <a:solidFill>
                <a:srgbClr val="8D89A4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979714" y="3853543"/>
            <a:ext cx="7476389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Revisar los planes (locales, regionales y/o nacionales) que puedan tener incidencia en la movilidad urbana</a:t>
            </a:r>
            <a:endParaRPr lang="es-ES" dirty="0">
              <a:solidFill>
                <a:srgbClr val="8D89A4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79714" y="4786604"/>
            <a:ext cx="7476389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Considerar la relación existente entre movilidad y usos del suelo, sobre todo en los nuevos desarrollos previstos</a:t>
            </a:r>
            <a:endParaRPr lang="es-ES" dirty="0">
              <a:solidFill>
                <a:srgbClr val="8D89A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78195" y="392328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3" name="CuadroTexto 2"/>
          <p:cNvSpPr txBox="1"/>
          <p:nvPr/>
        </p:nvSpPr>
        <p:spPr>
          <a:xfrm>
            <a:off x="578195" y="1015102"/>
            <a:ext cx="3305442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2. Proceso de desarrollo y alcance del plan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016709" y="1015102"/>
            <a:ext cx="4439394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/>
              <a:t>C. Participación de los grupos de interés </a:t>
            </a:r>
            <a:endParaRPr lang="es-ES_tradnl" sz="1400" dirty="0"/>
          </a:p>
        </p:txBody>
      </p:sp>
      <p:sp>
        <p:nvSpPr>
          <p:cNvPr id="7" name="CuadroTexto 6"/>
          <p:cNvSpPr txBox="1"/>
          <p:nvPr/>
        </p:nvSpPr>
        <p:spPr>
          <a:xfrm>
            <a:off x="120176" y="2026689"/>
            <a:ext cx="430887" cy="284413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wrap="square" rtlCol="0" anchor="ctr" anchorCtr="1">
            <a:spAutoFit/>
          </a:bodyPr>
          <a:lstStyle/>
          <a:p>
            <a:r>
              <a:rPr lang="es-ES_tradnl" sz="1600" dirty="0" smtClean="0">
                <a:solidFill>
                  <a:schemeClr val="accent3">
                    <a:lumMod val="75000"/>
                  </a:schemeClr>
                </a:solidFill>
              </a:rPr>
              <a:t>PREPARACIÓN</a:t>
            </a:r>
            <a:endParaRPr lang="es-ES_tradnl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26367" y="1774112"/>
            <a:ext cx="7429736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Elaborar una estrategia específica para la participación de los interesados:</a:t>
            </a:r>
          </a:p>
          <a:p>
            <a:r>
              <a:rPr lang="es-ES" dirty="0" smtClean="0">
                <a:solidFill>
                  <a:srgbClr val="8D89A4"/>
                </a:solidFill>
              </a:rPr>
              <a:t>	- autoridades</a:t>
            </a:r>
            <a:endParaRPr lang="es-ES" dirty="0" smtClean="0">
              <a:solidFill>
                <a:srgbClr val="8D89A4"/>
              </a:solidFill>
            </a:endParaRPr>
          </a:p>
          <a:p>
            <a:r>
              <a:rPr lang="es-ES" dirty="0" smtClean="0">
                <a:solidFill>
                  <a:srgbClr val="8D89A4"/>
                </a:solidFill>
              </a:rPr>
              <a:t>	- agentes </a:t>
            </a:r>
            <a:r>
              <a:rPr lang="es-ES" dirty="0" smtClean="0">
                <a:solidFill>
                  <a:srgbClr val="8D89A4"/>
                </a:solidFill>
              </a:rPr>
              <a:t>privados</a:t>
            </a:r>
          </a:p>
          <a:p>
            <a:r>
              <a:rPr lang="es-ES" dirty="0" smtClean="0">
                <a:solidFill>
                  <a:srgbClr val="8D89A4"/>
                </a:solidFill>
              </a:rPr>
              <a:t>	- sociedad </a:t>
            </a:r>
            <a:r>
              <a:rPr lang="es-ES" dirty="0" smtClean="0">
                <a:solidFill>
                  <a:srgbClr val="8D89A4"/>
                </a:solidFill>
              </a:rPr>
              <a:t>civil</a:t>
            </a:r>
            <a:r>
              <a:rPr lang="es-ES" dirty="0">
                <a:solidFill>
                  <a:srgbClr val="8D89A4"/>
                </a:solidFill>
              </a:rPr>
              <a:t>	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026367" y="3265714"/>
            <a:ext cx="7429736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Los CIUDADANOS son un subgrupo especial y de crucial importancia en la toma de decisiones y para garantizar la legitimidad. Son fundamentales en la identificación de los </a:t>
            </a:r>
            <a:r>
              <a:rPr lang="es-ES" dirty="0" smtClean="0">
                <a:solidFill>
                  <a:srgbClr val="8D89A4"/>
                </a:solidFill>
              </a:rPr>
              <a:t>problemas.</a:t>
            </a:r>
            <a:endParaRPr lang="es-ES" dirty="0">
              <a:solidFill>
                <a:srgbClr val="8D89A4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026367" y="4469363"/>
            <a:ext cx="742973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Planificación transparente</a:t>
            </a:r>
            <a:endParaRPr lang="es-ES" dirty="0">
              <a:solidFill>
                <a:srgbClr val="8D89A4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026367" y="5047861"/>
            <a:ext cx="7429736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Hay que prestar atención a los grupos de presión que traten bloquear el </a:t>
            </a:r>
            <a:r>
              <a:rPr lang="es-ES" dirty="0" smtClean="0">
                <a:solidFill>
                  <a:srgbClr val="8D89A4"/>
                </a:solidFill>
              </a:rPr>
              <a:t>proceso.</a:t>
            </a:r>
            <a:endParaRPr lang="es-ES" dirty="0">
              <a:solidFill>
                <a:srgbClr val="8D89A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22 a la(s) 18.30.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18638">
            <a:off x="172335" y="349345"/>
            <a:ext cx="5167130" cy="6858000"/>
          </a:xfrm>
          <a:prstGeom prst="rect">
            <a:avLst/>
          </a:prstGeom>
        </p:spPr>
      </p:pic>
      <p:pic>
        <p:nvPicPr>
          <p:cNvPr id="3" name="Imagen 2" descr="Captura de pantalla 2014-11-22 a la(s) 18.34.5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30455">
            <a:off x="2813339" y="1651000"/>
            <a:ext cx="6559261" cy="59182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78195" y="392328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3" name="CuadroTexto 2"/>
          <p:cNvSpPr txBox="1"/>
          <p:nvPr/>
        </p:nvSpPr>
        <p:spPr>
          <a:xfrm>
            <a:off x="578195" y="1015102"/>
            <a:ext cx="3305442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2. Proceso de desarrollo y alcance del plan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044869" y="1015102"/>
            <a:ext cx="4411234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/>
              <a:t>D. Acuerdo del plan de trabajo y su gestión </a:t>
            </a:r>
            <a:endParaRPr lang="es-ES_tradnl" sz="1400" dirty="0"/>
          </a:p>
        </p:txBody>
      </p:sp>
      <p:sp>
        <p:nvSpPr>
          <p:cNvPr id="7" name="CuadroTexto 6"/>
          <p:cNvSpPr txBox="1"/>
          <p:nvPr/>
        </p:nvSpPr>
        <p:spPr>
          <a:xfrm>
            <a:off x="120176" y="2026689"/>
            <a:ext cx="430887" cy="284413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wrap="square" rtlCol="0" anchor="ctr" anchorCtr="1">
            <a:spAutoFit/>
          </a:bodyPr>
          <a:lstStyle/>
          <a:p>
            <a:r>
              <a:rPr lang="es-ES_tradnl" sz="1600" dirty="0" smtClean="0">
                <a:solidFill>
                  <a:schemeClr val="accent3">
                    <a:lumMod val="75000"/>
                  </a:schemeClr>
                </a:solidFill>
              </a:rPr>
              <a:t>PREPARACIÓN</a:t>
            </a:r>
            <a:endParaRPr lang="es-ES_tradnl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811763" y="1791478"/>
            <a:ext cx="764434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Aprobación política de los acuerdos de gestión y apoyo al plan, para dar seguridad</a:t>
            </a:r>
            <a:endParaRPr lang="es-ES" dirty="0">
              <a:solidFill>
                <a:srgbClr val="8D89A4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811763" y="2612571"/>
            <a:ext cx="764434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Garantizar transparencia del proceso de planificación</a:t>
            </a:r>
            <a:endParaRPr lang="es-ES" dirty="0">
              <a:solidFill>
                <a:srgbClr val="8D89A4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11763" y="3191069"/>
            <a:ext cx="764434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Asegurar buena coordinación entre las actividades de planificación</a:t>
            </a:r>
            <a:endParaRPr lang="es-ES" dirty="0">
              <a:solidFill>
                <a:srgbClr val="8D89A4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811763" y="3907194"/>
            <a:ext cx="764434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Planificación eficiente, uso óptimo de los recursos disponibles</a:t>
            </a:r>
            <a:endParaRPr lang="es-ES" dirty="0">
              <a:solidFill>
                <a:srgbClr val="8D89A4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811763" y="4665306"/>
            <a:ext cx="764434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Abordar los posibles y diferentes tipos de riesgos de la planificación</a:t>
            </a:r>
            <a:endParaRPr lang="es-ES" dirty="0">
              <a:solidFill>
                <a:srgbClr val="8D89A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78195" y="392328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937575" y="986950"/>
            <a:ext cx="1691479" cy="33855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chemeClr val="accent3">
                    <a:lumMod val="75000"/>
                  </a:schemeClr>
                </a:solidFill>
              </a:rPr>
              <a:t>PREPARACIÓN</a:t>
            </a:r>
            <a:endParaRPr lang="es-ES_tradnl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937575" y="2086895"/>
            <a:ext cx="682549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A. Análisis de los problemas y las oportunidades</a:t>
            </a:r>
            <a:endParaRPr lang="es-ES_tradnl" dirty="0"/>
          </a:p>
        </p:txBody>
      </p:sp>
      <p:sp>
        <p:nvSpPr>
          <p:cNvPr id="6" name="CuadroTexto 5"/>
          <p:cNvSpPr txBox="1"/>
          <p:nvPr/>
        </p:nvSpPr>
        <p:spPr>
          <a:xfrm>
            <a:off x="937575" y="3296675"/>
            <a:ext cx="682549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B. Desarrollo de escenarios</a:t>
            </a:r>
            <a:endParaRPr lang="es-ES_tradnl" dirty="0"/>
          </a:p>
        </p:txBody>
      </p:sp>
      <p:sp>
        <p:nvSpPr>
          <p:cNvPr id="9" name="CuadroTexto 8"/>
          <p:cNvSpPr txBox="1"/>
          <p:nvPr/>
        </p:nvSpPr>
        <p:spPr>
          <a:xfrm>
            <a:off x="2851804" y="986950"/>
            <a:ext cx="5173120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3. Analizar la situación actual de la movilidad y definir escenarios</a:t>
            </a:r>
            <a:endParaRPr lang="es-ES_tradnl" sz="1400" dirty="0">
              <a:solidFill>
                <a:srgbClr val="67627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78194" y="972798"/>
            <a:ext cx="5289205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3. Analizar la situación actual de la movilidad y definir escenarios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20176" y="2026689"/>
            <a:ext cx="430887" cy="284413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wrap="square" rtlCol="0" anchor="ctr" anchorCtr="1">
            <a:spAutoFit/>
          </a:bodyPr>
          <a:lstStyle/>
          <a:p>
            <a:r>
              <a:rPr lang="es-ES_tradnl" sz="1600" dirty="0" smtClean="0">
                <a:solidFill>
                  <a:schemeClr val="accent3">
                    <a:lumMod val="75000"/>
                  </a:schemeClr>
                </a:solidFill>
              </a:rPr>
              <a:t>PREPARACIÓN</a:t>
            </a:r>
            <a:endParaRPr lang="es-ES_tradnl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78195" y="392328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5" name="CuadroTexto 4"/>
          <p:cNvSpPr txBox="1"/>
          <p:nvPr/>
        </p:nvSpPr>
        <p:spPr>
          <a:xfrm>
            <a:off x="811482" y="1717563"/>
            <a:ext cx="682549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A. Análisis de los problemas y las oportunidades</a:t>
            </a:r>
            <a:endParaRPr lang="es-ES_tradnl" dirty="0"/>
          </a:p>
        </p:txBody>
      </p:sp>
      <p:sp>
        <p:nvSpPr>
          <p:cNvPr id="6" name="CuadroTexto 5"/>
          <p:cNvSpPr txBox="1"/>
          <p:nvPr/>
        </p:nvSpPr>
        <p:spPr>
          <a:xfrm>
            <a:off x="811482" y="2360645"/>
            <a:ext cx="6825494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Se debe llevar a cabo un estudio lo más completo posible, porque los datos y la información a menudo se encuentran fragmentados.</a:t>
            </a:r>
            <a:endParaRPr lang="es-ES" dirty="0">
              <a:solidFill>
                <a:srgbClr val="8D89A4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11482" y="3237722"/>
            <a:ext cx="6653008" cy="258532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Identificar los problemas y las prioridades basándose en criterios claros:</a:t>
            </a:r>
          </a:p>
          <a:p>
            <a:pPr>
              <a:buFont typeface="Lucida Grande"/>
              <a:buChar char="-"/>
            </a:pPr>
            <a:r>
              <a:rPr lang="es-ES" dirty="0">
                <a:solidFill>
                  <a:srgbClr val="8D89A4"/>
                </a:solidFill>
              </a:rPr>
              <a:t>	</a:t>
            </a:r>
            <a:r>
              <a:rPr lang="es-ES" dirty="0" smtClean="0">
                <a:solidFill>
                  <a:srgbClr val="8D89A4"/>
                </a:solidFill>
              </a:rPr>
              <a:t>tendencias demográficas y socioeconómicas</a:t>
            </a:r>
          </a:p>
          <a:p>
            <a:pPr>
              <a:buFont typeface="Lucida Grande"/>
              <a:buChar char="-"/>
            </a:pPr>
            <a:r>
              <a:rPr lang="es-ES" dirty="0">
                <a:solidFill>
                  <a:srgbClr val="8D89A4"/>
                </a:solidFill>
              </a:rPr>
              <a:t>	</a:t>
            </a:r>
            <a:r>
              <a:rPr lang="es-ES" dirty="0" smtClean="0">
                <a:solidFill>
                  <a:srgbClr val="8D89A4"/>
                </a:solidFill>
              </a:rPr>
              <a:t>cuestiones ambientales</a:t>
            </a:r>
          </a:p>
          <a:p>
            <a:pPr>
              <a:buFont typeface="Lucida Grande"/>
              <a:buChar char="-"/>
            </a:pPr>
            <a:r>
              <a:rPr lang="es-ES" dirty="0">
                <a:solidFill>
                  <a:srgbClr val="8D89A4"/>
                </a:solidFill>
              </a:rPr>
              <a:t>	</a:t>
            </a:r>
            <a:r>
              <a:rPr lang="es-ES" dirty="0" smtClean="0">
                <a:solidFill>
                  <a:srgbClr val="8D89A4"/>
                </a:solidFill>
              </a:rPr>
              <a:t>circunstancias económicas</a:t>
            </a:r>
          </a:p>
          <a:p>
            <a:pPr>
              <a:buFont typeface="Lucida Grande"/>
              <a:buChar char="-"/>
            </a:pPr>
            <a:r>
              <a:rPr lang="es-ES" dirty="0">
                <a:solidFill>
                  <a:srgbClr val="8D89A4"/>
                </a:solidFill>
              </a:rPr>
              <a:t>	</a:t>
            </a:r>
            <a:r>
              <a:rPr lang="es-ES" dirty="0" smtClean="0">
                <a:solidFill>
                  <a:srgbClr val="8D89A4"/>
                </a:solidFill>
              </a:rPr>
              <a:t>capacidad de la infraestructura de transporte existente</a:t>
            </a:r>
          </a:p>
          <a:p>
            <a:pPr>
              <a:buFont typeface="Lucida Grande"/>
              <a:buChar char="-"/>
            </a:pPr>
            <a:r>
              <a:rPr lang="es-ES" dirty="0">
                <a:solidFill>
                  <a:srgbClr val="8D89A4"/>
                </a:solidFill>
              </a:rPr>
              <a:t>	</a:t>
            </a:r>
            <a:r>
              <a:rPr lang="es-ES" dirty="0" smtClean="0">
                <a:solidFill>
                  <a:srgbClr val="8D89A4"/>
                </a:solidFill>
              </a:rPr>
              <a:t>modos de transporte y tarifas</a:t>
            </a:r>
          </a:p>
          <a:p>
            <a:pPr>
              <a:buFont typeface="Lucida Grande"/>
              <a:buChar char="-"/>
            </a:pPr>
            <a:r>
              <a:rPr lang="es-ES" dirty="0">
                <a:solidFill>
                  <a:srgbClr val="8D89A4"/>
                </a:solidFill>
              </a:rPr>
              <a:t>	</a:t>
            </a:r>
            <a:r>
              <a:rPr lang="es-ES" dirty="0" smtClean="0">
                <a:solidFill>
                  <a:srgbClr val="8D89A4"/>
                </a:solidFill>
              </a:rPr>
              <a:t>conectividad de las redes existentes</a:t>
            </a:r>
          </a:p>
          <a:p>
            <a:pPr>
              <a:buFont typeface="Lucida Grande"/>
              <a:buChar char="-"/>
            </a:pPr>
            <a:r>
              <a:rPr lang="es-ES" dirty="0">
                <a:solidFill>
                  <a:srgbClr val="8D89A4"/>
                </a:solidFill>
              </a:rPr>
              <a:t>	</a:t>
            </a:r>
            <a:r>
              <a:rPr lang="es-ES" dirty="0" smtClean="0">
                <a:solidFill>
                  <a:srgbClr val="8D89A4"/>
                </a:solidFill>
              </a:rPr>
              <a:t>opiniones de los grupos de interés</a:t>
            </a:r>
            <a:endParaRPr lang="es-ES" dirty="0">
              <a:solidFill>
                <a:srgbClr val="8D89A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1600" y="266700"/>
            <a:ext cx="4749800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CARENCIAS IDENTIFICADAS (VITORIA)</a:t>
            </a:r>
            <a:endParaRPr lang="es-ES_tradnl" dirty="0"/>
          </a:p>
        </p:txBody>
      </p:sp>
      <p:sp>
        <p:nvSpPr>
          <p:cNvPr id="3" name="CuadroTexto 2"/>
          <p:cNvSpPr txBox="1"/>
          <p:nvPr/>
        </p:nvSpPr>
        <p:spPr>
          <a:xfrm>
            <a:off x="406400" y="1143000"/>
            <a:ext cx="406400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Movilidad obligada al trabajo 51% coche</a:t>
            </a:r>
            <a:endParaRPr lang="es-ES_tradnl" dirty="0">
              <a:solidFill>
                <a:srgbClr val="74856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06400" y="1790700"/>
            <a:ext cx="356870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Distribuci</a:t>
            </a:r>
            <a:r>
              <a:rPr lang="es-ES_tradnl" dirty="0" smtClean="0">
                <a:solidFill>
                  <a:srgbClr val="748560"/>
                </a:solidFill>
              </a:rPr>
              <a:t>ón Urbana de mercancías</a:t>
            </a:r>
            <a:endParaRPr lang="es-ES_tradnl" dirty="0">
              <a:solidFill>
                <a:srgbClr val="74856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06400" y="2590800"/>
            <a:ext cx="3048000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Acondicionamiento de zonas peatonales</a:t>
            </a:r>
            <a:endParaRPr lang="es-ES_tradnl" dirty="0">
              <a:solidFill>
                <a:srgbClr val="74856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06400" y="3530600"/>
            <a:ext cx="276860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Convivencia peat</a:t>
            </a:r>
            <a:r>
              <a:rPr lang="es-ES_tradnl" dirty="0" smtClean="0">
                <a:solidFill>
                  <a:srgbClr val="748560"/>
                </a:solidFill>
              </a:rPr>
              <a:t>ón ciclista</a:t>
            </a:r>
            <a:endParaRPr lang="es-ES_tradnl" dirty="0">
              <a:solidFill>
                <a:srgbClr val="748560"/>
              </a:solidFill>
            </a:endParaRPr>
          </a:p>
        </p:txBody>
      </p:sp>
      <p:pic>
        <p:nvPicPr>
          <p:cNvPr id="7" name="Imagen 6" descr="Captura de pantalla 2014-11-22 a la(s) 17.49.3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300" y="3114853"/>
            <a:ext cx="4584700" cy="337408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06400" y="6488934"/>
            <a:ext cx="8216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 smtClean="0"/>
              <a:t>Fuente:</a:t>
            </a:r>
            <a:r>
              <a:rPr lang="es-ES_tradnl" sz="1400" dirty="0" smtClean="0"/>
              <a:t>Informe sobre el comportamiento </a:t>
            </a:r>
            <a:r>
              <a:rPr lang="es-ES_tradnl" sz="1400" dirty="0" smtClean="0"/>
              <a:t>de los </a:t>
            </a:r>
            <a:r>
              <a:rPr lang="es-ES_tradnl" sz="1400" dirty="0" smtClean="0"/>
              <a:t>ciclistas </a:t>
            </a:r>
            <a:r>
              <a:rPr lang="es-ES_tradnl" sz="1400" dirty="0" smtClean="0"/>
              <a:t>en </a:t>
            </a:r>
            <a:r>
              <a:rPr lang="es-ES_tradnl" sz="1400" dirty="0" smtClean="0"/>
              <a:t>Vitoria-</a:t>
            </a:r>
            <a:r>
              <a:rPr lang="es-ES_tradnl" sz="1400" dirty="0" smtClean="0"/>
              <a:t>Gasteiz (Septiembre</a:t>
            </a:r>
            <a:r>
              <a:rPr lang="es-ES_tradnl" sz="1400" dirty="0" smtClean="0"/>
              <a:t>-Octubre </a:t>
            </a:r>
            <a:r>
              <a:rPr lang="es-ES_tradnl" sz="1400" dirty="0" smtClean="0"/>
              <a:t>2013</a:t>
            </a:r>
            <a:r>
              <a:rPr lang="es-ES_tradnl" sz="1400" dirty="0" smtClean="0"/>
              <a:t>)</a:t>
            </a:r>
            <a:endParaRPr lang="es-ES_tradnl" sz="1400" dirty="0"/>
          </a:p>
        </p:txBody>
      </p:sp>
      <p:pic>
        <p:nvPicPr>
          <p:cNvPr id="9" name="Imagen 8" descr="Captura de pantalla 2014-11-22 a la(s) 18.01.2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400" y="190499"/>
            <a:ext cx="4200156" cy="284815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78195" y="463251"/>
            <a:ext cx="7877908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S_tradnl" dirty="0" smtClean="0"/>
              <a:t>Introducción: Qué es un Plan de Movilidad Urbana Sostenible (PMUS)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578195" y="1920362"/>
            <a:ext cx="1011841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chemeClr val="accent5">
                    <a:lumMod val="50000"/>
                  </a:schemeClr>
                </a:solidFill>
              </a:rPr>
              <a:t>PMUS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395385" y="1218280"/>
            <a:ext cx="411964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514A38"/>
                </a:solidFill>
              </a:rPr>
              <a:t>Plan Estratégico</a:t>
            </a:r>
            <a:endParaRPr lang="es-ES_tradnl" dirty="0">
              <a:solidFill>
                <a:srgbClr val="514A38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395385" y="1910015"/>
            <a:ext cx="411964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514A38"/>
                </a:solidFill>
              </a:rPr>
              <a:t>Satisfacer las necesidades de movilidad</a:t>
            </a:r>
            <a:endParaRPr lang="es-ES_tradnl" dirty="0">
              <a:solidFill>
                <a:srgbClr val="514A38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395385" y="2653375"/>
            <a:ext cx="411964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514A38"/>
                </a:solidFill>
              </a:rPr>
              <a:t>Mejora de la calidad de vida</a:t>
            </a:r>
            <a:endParaRPr lang="es-ES_tradnl" dirty="0">
              <a:solidFill>
                <a:srgbClr val="514A38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78195" y="3469007"/>
            <a:ext cx="6958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514A38"/>
                </a:solidFill>
              </a:rPr>
              <a:t>Teniendo en cuenta los principios de:</a:t>
            </a:r>
            <a:endParaRPr lang="es-ES_tradnl" dirty="0">
              <a:solidFill>
                <a:srgbClr val="514A38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78195" y="4007051"/>
            <a:ext cx="2560578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INTEGRACIÓN</a:t>
            </a:r>
            <a:endParaRPr lang="es-ES_tradnl" dirty="0"/>
          </a:p>
        </p:txBody>
      </p:sp>
      <p:sp>
        <p:nvSpPr>
          <p:cNvPr id="9" name="CuadroTexto 8"/>
          <p:cNvSpPr txBox="1"/>
          <p:nvPr/>
        </p:nvSpPr>
        <p:spPr>
          <a:xfrm>
            <a:off x="578195" y="4728591"/>
            <a:ext cx="256057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514A38"/>
                </a:solidFill>
              </a:rPr>
              <a:t>PARTICIPACIÓN</a:t>
            </a:r>
            <a:endParaRPr lang="es-ES_tradnl" dirty="0">
              <a:solidFill>
                <a:srgbClr val="514A38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78195" y="5473119"/>
            <a:ext cx="2560578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EVALUACIÓN</a:t>
            </a:r>
            <a:endParaRPr lang="es-ES_tradnl" dirty="0"/>
          </a:p>
        </p:txBody>
      </p:sp>
      <p:cxnSp>
        <p:nvCxnSpPr>
          <p:cNvPr id="14" name="Conector angular 13"/>
          <p:cNvCxnSpPr>
            <a:stCxn id="3" idx="3"/>
            <a:endCxn id="4" idx="1"/>
          </p:cNvCxnSpPr>
          <p:nvPr/>
        </p:nvCxnSpPr>
        <p:spPr>
          <a:xfrm flipV="1">
            <a:off x="1590036" y="1402946"/>
            <a:ext cx="805349" cy="70208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r 17"/>
          <p:cNvCxnSpPr>
            <a:stCxn id="3" idx="3"/>
          </p:cNvCxnSpPr>
          <p:nvPr/>
        </p:nvCxnSpPr>
        <p:spPr>
          <a:xfrm>
            <a:off x="1590036" y="2105028"/>
            <a:ext cx="805349" cy="74451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>
            <a:stCxn id="3" idx="3"/>
          </p:cNvCxnSpPr>
          <p:nvPr/>
        </p:nvCxnSpPr>
        <p:spPr>
          <a:xfrm>
            <a:off x="1590036" y="2105028"/>
            <a:ext cx="805349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243" y="3469007"/>
            <a:ext cx="3180860" cy="28059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78195" y="972798"/>
            <a:ext cx="4547218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3. Analizar la situación actual de la movilidad y definir escenarios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20176" y="2026689"/>
            <a:ext cx="430887" cy="284413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wrap="square" rtlCol="0" anchor="ctr" anchorCtr="1">
            <a:spAutoFit/>
          </a:bodyPr>
          <a:lstStyle/>
          <a:p>
            <a:r>
              <a:rPr lang="es-ES_tradnl" sz="1600" dirty="0" smtClean="0">
                <a:solidFill>
                  <a:schemeClr val="accent3">
                    <a:lumMod val="75000"/>
                  </a:schemeClr>
                </a:solidFill>
              </a:rPr>
              <a:t>PREPARACIÓN</a:t>
            </a:r>
            <a:endParaRPr lang="es-ES_tradnl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78195" y="392328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6" name="CuadroTexto 5"/>
          <p:cNvSpPr txBox="1"/>
          <p:nvPr/>
        </p:nvSpPr>
        <p:spPr>
          <a:xfrm>
            <a:off x="5386859" y="972798"/>
            <a:ext cx="3069243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B. Desarrollo de escenarios</a:t>
            </a:r>
            <a:endParaRPr lang="es-ES_tradnl" dirty="0"/>
          </a:p>
        </p:txBody>
      </p:sp>
      <p:sp>
        <p:nvSpPr>
          <p:cNvPr id="5" name="CuadroTexto 4"/>
          <p:cNvSpPr txBox="1"/>
          <p:nvPr/>
        </p:nvSpPr>
        <p:spPr>
          <a:xfrm>
            <a:off x="811763" y="1828800"/>
            <a:ext cx="7644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3"/>
                </a:solidFill>
              </a:rPr>
              <a:t>Es una ayuda importante para los agentes que toman las decisiones </a:t>
            </a:r>
            <a:endParaRPr lang="es-ES" dirty="0">
              <a:solidFill>
                <a:schemeClr val="accent3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11763" y="2444620"/>
            <a:ext cx="7644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Exposición de las posibles combinaciones que pueden tener las medidas a adoptar, ilustración de distintas situaciones futuras, lo que permite evaluarlas de forma independiente</a:t>
            </a:r>
            <a:endParaRPr lang="es-ES" dirty="0">
              <a:solidFill>
                <a:srgbClr val="8D89A4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970384" y="3732245"/>
            <a:ext cx="363893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8D89A4"/>
                </a:solidFill>
              </a:rPr>
              <a:t>Escenario neutro (sin hacer nada)*</a:t>
            </a:r>
            <a:endParaRPr lang="es-ES" b="1" dirty="0">
              <a:solidFill>
                <a:srgbClr val="8D89A4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70384" y="4450702"/>
            <a:ext cx="3732245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8D89A4"/>
                </a:solidFill>
              </a:rPr>
              <a:t>Escenarios diferentes de políticas alternativas descritas*</a:t>
            </a:r>
            <a:endParaRPr lang="es-ES" b="1" dirty="0">
              <a:solidFill>
                <a:srgbClr val="8D89A4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029200" y="3918857"/>
            <a:ext cx="3284376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8D89A4"/>
                </a:solidFill>
              </a:rPr>
              <a:t>Elegir el escenario que da una visión más eficaz</a:t>
            </a:r>
            <a:endParaRPr lang="es-ES" b="1" dirty="0">
              <a:solidFill>
                <a:srgbClr val="8D89A4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206482" y="5495731"/>
            <a:ext cx="3107094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Técnicas apropiadas para apoyar el desarrollo de escenarios y evaluación</a:t>
            </a:r>
            <a:endParaRPr lang="es-ES" dirty="0">
              <a:solidFill>
                <a:srgbClr val="8D89A4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17240" y="6419061"/>
            <a:ext cx="8138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*</a:t>
            </a:r>
            <a:r>
              <a:rPr lang="es-ES" sz="1100" dirty="0" smtClean="0">
                <a:solidFill>
                  <a:srgbClr val="8D89A4"/>
                </a:solidFill>
              </a:rPr>
              <a:t>Puede ser suficiente con técnicas cualitativas y cuantitativas, aunque un modelo de transporte bien construido puede ser más fiable</a:t>
            </a:r>
            <a:endParaRPr lang="es-ES" sz="1100" dirty="0">
              <a:solidFill>
                <a:srgbClr val="8D89A4"/>
              </a:solidFill>
            </a:endParaRPr>
          </a:p>
        </p:txBody>
      </p:sp>
      <p:cxnSp>
        <p:nvCxnSpPr>
          <p:cNvPr id="14" name="Conector recto de flecha 13"/>
          <p:cNvCxnSpPr/>
          <p:nvPr/>
        </p:nvCxnSpPr>
        <p:spPr>
          <a:xfrm>
            <a:off x="4702629" y="3918857"/>
            <a:ext cx="242595" cy="1827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 flipV="1">
            <a:off x="4739953" y="4338735"/>
            <a:ext cx="233264" cy="4351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lecha abajo 16"/>
          <p:cNvSpPr/>
          <p:nvPr/>
        </p:nvSpPr>
        <p:spPr>
          <a:xfrm>
            <a:off x="6363478" y="4693298"/>
            <a:ext cx="382555" cy="67180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619250" y="1138237"/>
            <a:ext cx="5905500" cy="458152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78195" y="292100"/>
            <a:ext cx="7877908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3. Ejemplo: Plan de Movilidad Sostenible y Espacio Público (Vitoria- Gasteiz, 2007)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422900" y="5334000"/>
            <a:ext cx="1854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_tradnl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2503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9937" y="2314899"/>
            <a:ext cx="430887" cy="336532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r>
              <a:rPr lang="es-ES_tradnl" sz="1600" dirty="0" smtClean="0">
                <a:solidFill>
                  <a:srgbClr val="67627F"/>
                </a:solidFill>
              </a:rPr>
              <a:t>DETERMINACIÓN DE LOS OBJETIVOS</a:t>
            </a:r>
            <a:endParaRPr lang="es-ES_tradnl" sz="1600" dirty="0">
              <a:solidFill>
                <a:srgbClr val="67627F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78195" y="392328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580824" y="1116916"/>
            <a:ext cx="4413257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4. Visión común entre los grupos de interés y ciudadanos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937575" y="2086895"/>
            <a:ext cx="682549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A. Desarrollar una visión común más allá de la movilidad </a:t>
            </a:r>
            <a:endParaRPr lang="es-ES_tradnl" dirty="0"/>
          </a:p>
        </p:txBody>
      </p:sp>
      <p:sp>
        <p:nvSpPr>
          <p:cNvPr id="6" name="CuadroTexto 5"/>
          <p:cNvSpPr txBox="1"/>
          <p:nvPr/>
        </p:nvSpPr>
        <p:spPr>
          <a:xfrm>
            <a:off x="937575" y="3179608"/>
            <a:ext cx="682549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B. Informar activamente al público 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9937" y="2314899"/>
            <a:ext cx="430887" cy="336532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r>
              <a:rPr lang="es-ES_tradnl" sz="1600" dirty="0" smtClean="0">
                <a:solidFill>
                  <a:srgbClr val="67627F"/>
                </a:solidFill>
              </a:rPr>
              <a:t>DETERMINACIÓN DE LOS OBJETIVOS</a:t>
            </a:r>
            <a:endParaRPr lang="es-ES_tradnl" sz="1600" dirty="0">
              <a:solidFill>
                <a:srgbClr val="67627F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78195" y="392328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580824" y="1116916"/>
            <a:ext cx="4413257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4. Visión común entre los grupos de interés y ciudadanos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116660" y="1116916"/>
            <a:ext cx="3339443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A. Desarrollar una visión común más allá de la movilidad  </a:t>
            </a:r>
            <a:endParaRPr lang="es-ES_tradnl" dirty="0"/>
          </a:p>
        </p:txBody>
      </p:sp>
      <p:sp>
        <p:nvSpPr>
          <p:cNvPr id="6" name="CuadroTexto 5"/>
          <p:cNvSpPr txBox="1"/>
          <p:nvPr/>
        </p:nvSpPr>
        <p:spPr>
          <a:xfrm>
            <a:off x="839755" y="2314899"/>
            <a:ext cx="698862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Proporciona</a:t>
            </a:r>
            <a:r>
              <a:rPr lang="es-ES" dirty="0" smtClean="0"/>
              <a:t> </a:t>
            </a:r>
            <a:r>
              <a:rPr lang="es-ES" dirty="0" smtClean="0">
                <a:solidFill>
                  <a:srgbClr val="8D89A4"/>
                </a:solidFill>
              </a:rPr>
              <a:t>una descripción cualitativa del futuro urbano deseado</a:t>
            </a:r>
            <a:endParaRPr lang="es-ES" dirty="0">
              <a:solidFill>
                <a:srgbClr val="8D89A4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39755" y="2873829"/>
            <a:ext cx="698862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Sirve para guiar el desarrollo de medidas de planificación adecuadas</a:t>
            </a:r>
            <a:endParaRPr lang="es-ES" dirty="0">
              <a:solidFill>
                <a:srgbClr val="8D89A4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39755" y="3480318"/>
            <a:ext cx="6988629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Contribuye a colocar la movilidad en el contexto más amplio de desarrollo urbano y social</a:t>
            </a:r>
            <a:endParaRPr lang="es-ES" dirty="0">
              <a:solidFill>
                <a:srgbClr val="8D89A4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839754" y="4394718"/>
            <a:ext cx="6988629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Tener en cuenta el marco estratégico, la planificación urbana y territorial, el desarrollo económico, el medio ambiente, la equidad social, la salud, la seguridad, etc.</a:t>
            </a:r>
            <a:endParaRPr lang="es-ES" dirty="0">
              <a:solidFill>
                <a:srgbClr val="8D89A4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839755" y="5607698"/>
            <a:ext cx="698862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Visión a largo plazo</a:t>
            </a:r>
            <a:endParaRPr lang="es-ES" dirty="0">
              <a:solidFill>
                <a:srgbClr val="8D89A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4000" y="1016000"/>
            <a:ext cx="8305800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OBJETIVO VITORIA GASTEIZ: CIUDAD NEUTRA EN CARBONO EN EL AÑO 2050</a:t>
            </a:r>
            <a:endParaRPr lang="es-ES_tradnl" dirty="0"/>
          </a:p>
        </p:txBody>
      </p:sp>
      <p:sp>
        <p:nvSpPr>
          <p:cNvPr id="3" name="CuadroTexto 2"/>
          <p:cNvSpPr txBox="1"/>
          <p:nvPr/>
        </p:nvSpPr>
        <p:spPr>
          <a:xfrm>
            <a:off x="254000" y="187960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chemeClr val="accent4"/>
                </a:solidFill>
              </a:rPr>
              <a:t>En materia de movilidad, los objetivos que persigue son: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422400" y="2705100"/>
            <a:ext cx="605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²"/>
            </a:pPr>
            <a:r>
              <a:rPr lang="es-ES_tradnl" dirty="0" smtClean="0">
                <a:solidFill>
                  <a:srgbClr val="748560"/>
                </a:solidFill>
              </a:rPr>
              <a:t> Disminuir en consumo en transporte un 82%.</a:t>
            </a:r>
            <a:endParaRPr lang="es-ES_tradnl" dirty="0">
              <a:solidFill>
                <a:srgbClr val="74856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422400" y="3454400"/>
            <a:ext cx="605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²"/>
            </a:pPr>
            <a:r>
              <a:rPr lang="es-ES_tradnl" dirty="0" smtClean="0">
                <a:solidFill>
                  <a:srgbClr val="748560"/>
                </a:solidFill>
              </a:rPr>
              <a:t> Los desplazamientos en coche en la ciudad sean &lt; 10%</a:t>
            </a:r>
            <a:endParaRPr lang="es-ES_tradnl" dirty="0">
              <a:solidFill>
                <a:srgbClr val="74856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422400" y="4203700"/>
            <a:ext cx="605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²"/>
            </a:pPr>
            <a:r>
              <a:rPr lang="es-ES_tradnl" dirty="0" smtClean="0">
                <a:solidFill>
                  <a:srgbClr val="748560"/>
                </a:solidFill>
              </a:rPr>
              <a:t> Los desplazamientos en bicicleta sean el 15% en el año 2020</a:t>
            </a:r>
            <a:endParaRPr lang="es-ES_tradnl" dirty="0">
              <a:solidFill>
                <a:srgbClr val="74856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54000" y="184666"/>
            <a:ext cx="7877908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 </a:t>
            </a:r>
            <a:r>
              <a:rPr lang="es-ES_tradnl" dirty="0" smtClean="0"/>
              <a:t>Ejemplo: Plan de Movilidad Sostenible y Espacio Público (Vitoria- Gasteiz, 2007)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9937" y="2314899"/>
            <a:ext cx="430887" cy="336532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r>
              <a:rPr lang="es-ES_tradnl" sz="1600" dirty="0" smtClean="0">
                <a:solidFill>
                  <a:srgbClr val="67627F"/>
                </a:solidFill>
              </a:rPr>
              <a:t>DETERMINACIÓN DE LOS OBJETIVOS</a:t>
            </a:r>
            <a:endParaRPr lang="es-ES_tradnl" sz="1600" dirty="0">
              <a:solidFill>
                <a:srgbClr val="67627F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78195" y="392328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580824" y="1116916"/>
            <a:ext cx="4413257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4. Visión común entre los grupos de interés y ciudadanos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319142" y="1116916"/>
            <a:ext cx="3136961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B. Informar activamente al público  </a:t>
            </a:r>
            <a:endParaRPr lang="es-ES_tradnl" dirty="0"/>
          </a:p>
        </p:txBody>
      </p:sp>
      <p:sp>
        <p:nvSpPr>
          <p:cNvPr id="5" name="CuadroTexto 4"/>
          <p:cNvSpPr txBox="1"/>
          <p:nvPr/>
        </p:nvSpPr>
        <p:spPr>
          <a:xfrm>
            <a:off x="1175658" y="2314899"/>
            <a:ext cx="7280446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3"/>
                </a:solidFill>
              </a:rPr>
              <a:t>Si no es posible involucrar a los ciudadanos en la visión inicial, sí deben estar informados de los resultados, para que puedan dar su opinión.</a:t>
            </a:r>
            <a:endParaRPr lang="es-ES" dirty="0">
              <a:solidFill>
                <a:schemeClr val="accent3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175656" y="3228392"/>
            <a:ext cx="7280447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Garantizar la transparencia</a:t>
            </a:r>
            <a:endParaRPr lang="es-ES" dirty="0">
              <a:solidFill>
                <a:srgbClr val="8D89A4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175657" y="3853543"/>
            <a:ext cx="728044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Realizar encuestas de opinión simples</a:t>
            </a:r>
            <a:endParaRPr lang="es-ES" dirty="0">
              <a:solidFill>
                <a:srgbClr val="8D89A4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175656" y="4432041"/>
            <a:ext cx="7280447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Involucrar a los medios de comunicación: prensa, radio, TV.</a:t>
            </a:r>
            <a:endParaRPr lang="es-ES" dirty="0">
              <a:solidFill>
                <a:srgbClr val="8D89A4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175656" y="5075853"/>
            <a:ext cx="7280447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Realizar campañas de información y de educación a los grupos de interés</a:t>
            </a:r>
            <a:endParaRPr lang="es-ES" dirty="0">
              <a:solidFill>
                <a:srgbClr val="8D89A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400395" y="215900"/>
            <a:ext cx="2393605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chemeClr val="accent4"/>
                </a:solidFill>
              </a:rPr>
              <a:t>CAMPAÑAS DE PROMOCIÓN</a:t>
            </a:r>
            <a:endParaRPr lang="es-ES_tradnl" sz="1400" dirty="0">
              <a:solidFill>
                <a:schemeClr val="accent4"/>
              </a:solidFill>
            </a:endParaRPr>
          </a:p>
        </p:txBody>
      </p:sp>
      <p:pic>
        <p:nvPicPr>
          <p:cNvPr id="4" name="Imagen 3" descr="Captura de pantalla 2014-11-22 a la(s) 01.16.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00978">
            <a:off x="386972" y="920750"/>
            <a:ext cx="3175756" cy="3067050"/>
          </a:xfrm>
          <a:prstGeom prst="rect">
            <a:avLst/>
          </a:prstGeom>
        </p:spPr>
      </p:pic>
      <p:pic>
        <p:nvPicPr>
          <p:cNvPr id="5" name="Imagen 4" descr="Captura de pantalla 2014-11-22 a la(s) 01.17.0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28995">
            <a:off x="4528413" y="328857"/>
            <a:ext cx="2760215" cy="4165600"/>
          </a:xfrm>
          <a:prstGeom prst="rect">
            <a:avLst/>
          </a:prstGeom>
        </p:spPr>
      </p:pic>
      <p:pic>
        <p:nvPicPr>
          <p:cNvPr id="6" name="Imagen 5" descr="Captura de pantalla 2014-11-22 a la(s) 01.17.5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67065">
            <a:off x="1063314" y="3265720"/>
            <a:ext cx="2897156" cy="3416300"/>
          </a:xfrm>
          <a:prstGeom prst="rect">
            <a:avLst/>
          </a:prstGeom>
        </p:spPr>
      </p:pic>
      <p:pic>
        <p:nvPicPr>
          <p:cNvPr id="7" name="Imagen 6" descr="Captura de pantalla 2014-11-22 a la(s) 01.19.1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74640">
            <a:off x="4280646" y="3390900"/>
            <a:ext cx="2996453" cy="3467100"/>
          </a:xfrm>
          <a:prstGeom prst="rect">
            <a:avLst/>
          </a:prstGeom>
        </p:spPr>
      </p:pic>
      <p:pic>
        <p:nvPicPr>
          <p:cNvPr id="8" name="Imagen 7" descr="Captura de pantalla 2014-11-22 a la(s) 01.19.2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1080" y="39873"/>
            <a:ext cx="2132920" cy="427312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9937" y="2314899"/>
            <a:ext cx="430887" cy="336532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r>
              <a:rPr lang="es-ES_tradnl" sz="1600" dirty="0" smtClean="0">
                <a:solidFill>
                  <a:srgbClr val="67627F"/>
                </a:solidFill>
              </a:rPr>
              <a:t>DETERMINACIÓN DE LOS OBJETIVOS</a:t>
            </a:r>
            <a:endParaRPr lang="es-ES_tradnl" sz="1600" dirty="0">
              <a:solidFill>
                <a:srgbClr val="67627F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78195" y="392328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5" name="CuadroTexto 4"/>
          <p:cNvSpPr txBox="1"/>
          <p:nvPr/>
        </p:nvSpPr>
        <p:spPr>
          <a:xfrm>
            <a:off x="937575" y="2404395"/>
            <a:ext cx="682549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A. Identificar las prioridades para la movilidad </a:t>
            </a:r>
            <a:endParaRPr lang="es-ES_tradnl" dirty="0"/>
          </a:p>
        </p:txBody>
      </p:sp>
      <p:sp>
        <p:nvSpPr>
          <p:cNvPr id="6" name="CuadroTexto 5"/>
          <p:cNvSpPr txBox="1"/>
          <p:nvPr/>
        </p:nvSpPr>
        <p:spPr>
          <a:xfrm>
            <a:off x="937575" y="3179608"/>
            <a:ext cx="682549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B. Desarrollar objetivos SMART </a:t>
            </a:r>
            <a:endParaRPr lang="es-ES_tradnl" dirty="0"/>
          </a:p>
        </p:txBody>
      </p:sp>
      <p:sp>
        <p:nvSpPr>
          <p:cNvPr id="7" name="CuadroTexto 6"/>
          <p:cNvSpPr txBox="1"/>
          <p:nvPr/>
        </p:nvSpPr>
        <p:spPr>
          <a:xfrm>
            <a:off x="580824" y="1098901"/>
            <a:ext cx="6200976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5. Establecimiento de prioridades y de objetivos medibles</a:t>
            </a:r>
            <a:endParaRPr lang="es-ES_tradnl" sz="1400" dirty="0">
              <a:solidFill>
                <a:srgbClr val="67627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9937" y="2314899"/>
            <a:ext cx="430887" cy="336532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r>
              <a:rPr lang="es-ES_tradnl" sz="1600" dirty="0" smtClean="0">
                <a:solidFill>
                  <a:srgbClr val="67627F"/>
                </a:solidFill>
              </a:rPr>
              <a:t>DETERMINACIÓN DE LOS OBJETIVOS</a:t>
            </a:r>
            <a:endParaRPr lang="es-ES_tradnl" sz="1600" dirty="0">
              <a:solidFill>
                <a:srgbClr val="67627F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78195" y="392328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5" name="CuadroTexto 4"/>
          <p:cNvSpPr txBox="1"/>
          <p:nvPr/>
        </p:nvSpPr>
        <p:spPr>
          <a:xfrm>
            <a:off x="5043723" y="1098901"/>
            <a:ext cx="341238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A. Identificar las prioridades para la movilidad  </a:t>
            </a:r>
            <a:endParaRPr lang="es-ES_tradnl" dirty="0"/>
          </a:p>
        </p:txBody>
      </p:sp>
      <p:sp>
        <p:nvSpPr>
          <p:cNvPr id="7" name="CuadroTexto 6"/>
          <p:cNvSpPr txBox="1"/>
          <p:nvPr/>
        </p:nvSpPr>
        <p:spPr>
          <a:xfrm>
            <a:off x="580824" y="1098901"/>
            <a:ext cx="4269151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5. Establecimiento de prioridades y de objetivos medibles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14400" y="2491273"/>
            <a:ext cx="703528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Una vez se ha descrito cualitativamente el futuro deseado, es necesario especificar los objetivos para conseguir el cambio previsto.</a:t>
            </a:r>
            <a:endParaRPr lang="es-ES" dirty="0">
              <a:solidFill>
                <a:srgbClr val="8D89A4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914400" y="3470988"/>
            <a:ext cx="703528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Formular objetivos CLAROS y MEDIBLES, que contribuyan a orientar la selección de las medidas (¿Qué debe lograrse? &amp; ¿Cuándo?). </a:t>
            </a:r>
            <a:endParaRPr lang="es-ES" dirty="0">
              <a:solidFill>
                <a:srgbClr val="8D89A4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914400" y="4325998"/>
            <a:ext cx="703528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Priorizar los objetivos más importantes y contrastar si reflejan las necesidades de los grupos de interés.</a:t>
            </a:r>
            <a:endParaRPr lang="es-ES" dirty="0">
              <a:solidFill>
                <a:srgbClr val="8D89A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9937" y="2314899"/>
            <a:ext cx="430887" cy="336532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r>
              <a:rPr lang="es-ES_tradnl" sz="1600" dirty="0" smtClean="0">
                <a:solidFill>
                  <a:srgbClr val="67627F"/>
                </a:solidFill>
              </a:rPr>
              <a:t>DETERMINACIÓN DE LOS OBJETIVOS</a:t>
            </a:r>
            <a:endParaRPr lang="es-ES_tradnl" sz="1600" dirty="0">
              <a:solidFill>
                <a:srgbClr val="67627F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78195" y="392328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6" name="CuadroTexto 5"/>
          <p:cNvSpPr txBox="1"/>
          <p:nvPr/>
        </p:nvSpPr>
        <p:spPr>
          <a:xfrm>
            <a:off x="5181102" y="1098901"/>
            <a:ext cx="3275001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B. Desarrollar objetivos SMART  </a:t>
            </a:r>
            <a:endParaRPr lang="es-ES_tradnl" dirty="0"/>
          </a:p>
        </p:txBody>
      </p:sp>
      <p:sp>
        <p:nvSpPr>
          <p:cNvPr id="7" name="CuadroTexto 6"/>
          <p:cNvSpPr txBox="1"/>
          <p:nvPr/>
        </p:nvSpPr>
        <p:spPr>
          <a:xfrm>
            <a:off x="580824" y="1098901"/>
            <a:ext cx="4269151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5. Establecimiento de prioridades y de objetivos medibles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315616" y="2202024"/>
            <a:ext cx="5663682" cy="230832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Los objetivos deben ser </a:t>
            </a:r>
            <a:r>
              <a:rPr lang="es-ES" b="1" dirty="0" smtClean="0">
                <a:solidFill>
                  <a:srgbClr val="8D89A4"/>
                </a:solidFill>
              </a:rPr>
              <a:t>SMART</a:t>
            </a:r>
            <a:r>
              <a:rPr lang="es-ES" dirty="0" smtClean="0">
                <a:solidFill>
                  <a:srgbClr val="8D89A4"/>
                </a:solidFill>
              </a:rPr>
              <a:t>:</a:t>
            </a:r>
          </a:p>
          <a:p>
            <a:endParaRPr lang="es-ES" dirty="0">
              <a:solidFill>
                <a:srgbClr val="8D89A4"/>
              </a:solidFill>
            </a:endParaRPr>
          </a:p>
          <a:p>
            <a:pPr>
              <a:buFont typeface="Wingdings" charset="2"/>
              <a:buChar char="²"/>
            </a:pPr>
            <a:r>
              <a:rPr lang="es-ES" dirty="0" smtClean="0">
                <a:solidFill>
                  <a:srgbClr val="8D89A4"/>
                </a:solidFill>
              </a:rPr>
              <a:t>	</a:t>
            </a:r>
            <a:r>
              <a:rPr lang="es-ES" dirty="0" err="1" smtClean="0">
                <a:solidFill>
                  <a:srgbClr val="8D89A4"/>
                </a:solidFill>
              </a:rPr>
              <a:t>eSpecíficos</a:t>
            </a:r>
            <a:r>
              <a:rPr lang="es-ES" dirty="0" smtClean="0">
                <a:solidFill>
                  <a:srgbClr val="8D89A4"/>
                </a:solidFill>
              </a:rPr>
              <a:t> (</a:t>
            </a:r>
            <a:r>
              <a:rPr lang="es-ES" dirty="0" err="1" smtClean="0">
                <a:solidFill>
                  <a:srgbClr val="8D89A4"/>
                </a:solidFill>
              </a:rPr>
              <a:t>Specific</a:t>
            </a:r>
            <a:r>
              <a:rPr lang="es-ES" dirty="0" smtClean="0">
                <a:solidFill>
                  <a:srgbClr val="8D89A4"/>
                </a:solidFill>
              </a:rPr>
              <a:t>)</a:t>
            </a:r>
          </a:p>
          <a:p>
            <a:pPr>
              <a:buFont typeface="Wingdings" charset="2"/>
              <a:buChar char="²"/>
            </a:pPr>
            <a:r>
              <a:rPr lang="es-ES" dirty="0">
                <a:solidFill>
                  <a:srgbClr val="8D89A4"/>
                </a:solidFill>
              </a:rPr>
              <a:t>	</a:t>
            </a:r>
            <a:r>
              <a:rPr lang="es-ES" dirty="0" smtClean="0">
                <a:solidFill>
                  <a:srgbClr val="8D89A4"/>
                </a:solidFill>
              </a:rPr>
              <a:t>Medibles (</a:t>
            </a:r>
            <a:r>
              <a:rPr lang="es-ES" dirty="0" err="1" smtClean="0">
                <a:solidFill>
                  <a:srgbClr val="8D89A4"/>
                </a:solidFill>
              </a:rPr>
              <a:t>Measurable</a:t>
            </a:r>
            <a:r>
              <a:rPr lang="es-ES" dirty="0" smtClean="0">
                <a:solidFill>
                  <a:srgbClr val="8D89A4"/>
                </a:solidFill>
              </a:rPr>
              <a:t>)</a:t>
            </a:r>
          </a:p>
          <a:p>
            <a:pPr>
              <a:buFont typeface="Wingdings" charset="2"/>
              <a:buChar char="²"/>
            </a:pPr>
            <a:r>
              <a:rPr lang="es-ES" dirty="0">
                <a:solidFill>
                  <a:srgbClr val="8D89A4"/>
                </a:solidFill>
              </a:rPr>
              <a:t>	</a:t>
            </a:r>
            <a:r>
              <a:rPr lang="es-ES" dirty="0" smtClean="0">
                <a:solidFill>
                  <a:srgbClr val="8D89A4"/>
                </a:solidFill>
              </a:rPr>
              <a:t>Alcanzables (</a:t>
            </a:r>
            <a:r>
              <a:rPr lang="es-ES" dirty="0" err="1" smtClean="0">
                <a:solidFill>
                  <a:srgbClr val="8D89A4"/>
                </a:solidFill>
              </a:rPr>
              <a:t>Achievable</a:t>
            </a:r>
            <a:r>
              <a:rPr lang="es-ES" dirty="0" smtClean="0">
                <a:solidFill>
                  <a:srgbClr val="8D89A4"/>
                </a:solidFill>
              </a:rPr>
              <a:t>)</a:t>
            </a:r>
          </a:p>
          <a:p>
            <a:pPr>
              <a:buFont typeface="Wingdings" charset="2"/>
              <a:buChar char="²"/>
            </a:pPr>
            <a:r>
              <a:rPr lang="es-ES" dirty="0">
                <a:solidFill>
                  <a:srgbClr val="8D89A4"/>
                </a:solidFill>
              </a:rPr>
              <a:t>	</a:t>
            </a:r>
            <a:r>
              <a:rPr lang="es-ES" dirty="0" smtClean="0">
                <a:solidFill>
                  <a:srgbClr val="8D89A4"/>
                </a:solidFill>
              </a:rPr>
              <a:t>Realistas (</a:t>
            </a:r>
            <a:r>
              <a:rPr lang="es-ES" dirty="0" err="1" smtClean="0">
                <a:solidFill>
                  <a:srgbClr val="8D89A4"/>
                </a:solidFill>
              </a:rPr>
              <a:t>Relevant</a:t>
            </a:r>
            <a:r>
              <a:rPr lang="es-ES" dirty="0" smtClean="0">
                <a:solidFill>
                  <a:srgbClr val="8D89A4"/>
                </a:solidFill>
              </a:rPr>
              <a:t>)</a:t>
            </a:r>
          </a:p>
          <a:p>
            <a:pPr>
              <a:buFont typeface="Wingdings" charset="2"/>
              <a:buChar char="²"/>
            </a:pPr>
            <a:r>
              <a:rPr lang="es-ES" dirty="0">
                <a:solidFill>
                  <a:srgbClr val="8D89A4"/>
                </a:solidFill>
              </a:rPr>
              <a:t>	</a:t>
            </a:r>
            <a:r>
              <a:rPr lang="es-ES" dirty="0" smtClean="0">
                <a:solidFill>
                  <a:srgbClr val="8D89A4"/>
                </a:solidFill>
              </a:rPr>
              <a:t>con plazos concretos (Time-</a:t>
            </a:r>
            <a:r>
              <a:rPr lang="es-ES" dirty="0" err="1" smtClean="0">
                <a:solidFill>
                  <a:srgbClr val="8D89A4"/>
                </a:solidFill>
              </a:rPr>
              <a:t>bound</a:t>
            </a:r>
            <a:r>
              <a:rPr lang="es-ES" dirty="0" smtClean="0">
                <a:solidFill>
                  <a:srgbClr val="8D89A4"/>
                </a:solidFill>
              </a:rPr>
              <a:t>)</a:t>
            </a:r>
          </a:p>
          <a:p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1218777" y="4501018"/>
            <a:ext cx="7150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Los objetivos son esenciales para el seguimiento y la </a:t>
            </a:r>
            <a:r>
              <a:rPr lang="es-ES" dirty="0" smtClean="0">
                <a:solidFill>
                  <a:srgbClr val="8D89A4"/>
                </a:solidFill>
              </a:rPr>
              <a:t>evaluación.</a:t>
            </a:r>
            <a:endParaRPr lang="es-ES" dirty="0">
              <a:solidFill>
                <a:srgbClr val="8D89A4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218777" y="5033894"/>
            <a:ext cx="7150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La fijación de los objetivos proporciona transparencia y claridad sobre lo que se va a </a:t>
            </a:r>
            <a:r>
              <a:rPr lang="es-ES" dirty="0" smtClean="0">
                <a:solidFill>
                  <a:srgbClr val="8D89A4"/>
                </a:solidFill>
              </a:rPr>
              <a:t>lograr.</a:t>
            </a:r>
            <a:endParaRPr lang="es-ES" dirty="0">
              <a:solidFill>
                <a:srgbClr val="8D89A4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218777" y="5950712"/>
            <a:ext cx="7150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Desarrollar indicadores que sean representativos de los objetivos fijados</a:t>
            </a:r>
            <a:endParaRPr lang="es-ES" dirty="0">
              <a:solidFill>
                <a:srgbClr val="8D89A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78195" y="463251"/>
            <a:ext cx="7877908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/>
            <a:r>
              <a:rPr lang="es-ES_tradnl" dirty="0" smtClean="0"/>
              <a:t>1.1. Objetivos (mínimos)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578194" y="4006116"/>
            <a:ext cx="7877908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514A38"/>
                </a:solidFill>
              </a:rPr>
              <a:t>- Garantizar a todos los ciudadanos opciones de transporte que les permita acceder a los destinos y servicios  </a:t>
            </a:r>
            <a:endParaRPr lang="es-ES_tradnl" dirty="0">
              <a:solidFill>
                <a:srgbClr val="514A38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78195" y="4652447"/>
            <a:ext cx="7877908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- Mejora de la seguridad y protección</a:t>
            </a:r>
            <a:endParaRPr lang="es-ES_tradnl" dirty="0"/>
          </a:p>
        </p:txBody>
      </p:sp>
      <p:sp>
        <p:nvSpPr>
          <p:cNvPr id="5" name="CuadroTexto 4"/>
          <p:cNvSpPr txBox="1"/>
          <p:nvPr/>
        </p:nvSpPr>
        <p:spPr>
          <a:xfrm>
            <a:off x="578194" y="5021779"/>
            <a:ext cx="7877909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514A38"/>
                </a:solidFill>
              </a:rPr>
              <a:t>- Reducir la contaminación, el ruido, emisiones de gases de efecto invernadero y el consumo energético  </a:t>
            </a:r>
            <a:endParaRPr lang="es-ES_tradnl" dirty="0">
              <a:solidFill>
                <a:srgbClr val="514A38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78194" y="5668110"/>
            <a:ext cx="7877909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- Mejorar la eficiencia  del transporte de personas y mercancías</a:t>
            </a:r>
            <a:endParaRPr lang="es-ES_tradnl" dirty="0"/>
          </a:p>
        </p:txBody>
      </p:sp>
      <p:sp>
        <p:nvSpPr>
          <p:cNvPr id="8" name="CuadroTexto 7"/>
          <p:cNvSpPr txBox="1"/>
          <p:nvPr/>
        </p:nvSpPr>
        <p:spPr>
          <a:xfrm>
            <a:off x="578194" y="6037442"/>
            <a:ext cx="787790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514A38"/>
                </a:solidFill>
              </a:rPr>
              <a:t>- Mejorar la calidad ambiental del ámbito urbano y su atractivo</a:t>
            </a:r>
            <a:endParaRPr lang="es-ES_tradnl" dirty="0">
              <a:solidFill>
                <a:srgbClr val="514A38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621011" y="1176985"/>
            <a:ext cx="3964766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514A38"/>
                </a:solidFill>
              </a:rPr>
              <a:t>Objetivos medibles</a:t>
            </a:r>
            <a:endParaRPr lang="es-ES_tradnl" dirty="0">
              <a:solidFill>
                <a:srgbClr val="514A38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621011" y="1765477"/>
            <a:ext cx="3964766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514A38"/>
                </a:solidFill>
              </a:rPr>
              <a:t>Retos a largo plazo</a:t>
            </a:r>
            <a:endParaRPr lang="es-ES_tradnl" dirty="0">
              <a:solidFill>
                <a:srgbClr val="514A38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621011" y="2353969"/>
            <a:ext cx="474946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514A38"/>
                </a:solidFill>
              </a:rPr>
              <a:t>Garantizar la participación de los interesados </a:t>
            </a:r>
            <a:endParaRPr lang="es-ES_tradnl" dirty="0">
              <a:solidFill>
                <a:srgbClr val="514A38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621011" y="3004408"/>
            <a:ext cx="580260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514A38"/>
                </a:solidFill>
              </a:rPr>
              <a:t>Colaboración entre agentes implicados: públicos y privados</a:t>
            </a:r>
            <a:endParaRPr lang="es-ES_tradnl" dirty="0">
              <a:solidFill>
                <a:srgbClr val="514A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78195" y="995402"/>
            <a:ext cx="3275001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B. Desarrollar objetivos SMART  </a:t>
            </a:r>
            <a:endParaRPr lang="es-ES_tradnl" dirty="0"/>
          </a:p>
        </p:txBody>
      </p:sp>
      <p:sp>
        <p:nvSpPr>
          <p:cNvPr id="3" name="CuadroTexto 2"/>
          <p:cNvSpPr txBox="1"/>
          <p:nvPr/>
        </p:nvSpPr>
        <p:spPr>
          <a:xfrm>
            <a:off x="578195" y="292100"/>
            <a:ext cx="7877908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3. Ejemplo: Plan de Movilidad Sostenible y Espacio Público (Vitoria- Gasteiz, 2007)</a:t>
            </a:r>
          </a:p>
        </p:txBody>
      </p:sp>
      <p:graphicFrame>
        <p:nvGraphicFramePr>
          <p:cNvPr id="4" name="Diagrama 3"/>
          <p:cNvGraphicFramePr/>
          <p:nvPr/>
        </p:nvGraphicFramePr>
        <p:xfrm>
          <a:off x="960144" y="1822966"/>
          <a:ext cx="6990056" cy="4857234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9937" y="2314899"/>
            <a:ext cx="430887" cy="336532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r>
              <a:rPr lang="es-ES_tradnl" sz="1600" dirty="0" smtClean="0">
                <a:solidFill>
                  <a:srgbClr val="67627F"/>
                </a:solidFill>
              </a:rPr>
              <a:t>DETERMINACIÓN DE LOS OBJETIVOS</a:t>
            </a:r>
            <a:endParaRPr lang="es-ES_tradnl" sz="1600" dirty="0">
              <a:solidFill>
                <a:srgbClr val="67627F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78195" y="392328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5" name="CuadroTexto 4"/>
          <p:cNvSpPr txBox="1"/>
          <p:nvPr/>
        </p:nvSpPr>
        <p:spPr>
          <a:xfrm>
            <a:off x="937575" y="2086895"/>
            <a:ext cx="682549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A. Identificar las medidas más eficaces </a:t>
            </a:r>
            <a:endParaRPr lang="es-ES_tradnl" dirty="0"/>
          </a:p>
        </p:txBody>
      </p:sp>
      <p:sp>
        <p:nvSpPr>
          <p:cNvPr id="6" name="CuadroTexto 5"/>
          <p:cNvSpPr txBox="1"/>
          <p:nvPr/>
        </p:nvSpPr>
        <p:spPr>
          <a:xfrm>
            <a:off x="937575" y="2873776"/>
            <a:ext cx="682549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B. Aprender de la experiencia de otros </a:t>
            </a:r>
            <a:endParaRPr lang="es-ES_tradnl" dirty="0"/>
          </a:p>
        </p:txBody>
      </p:sp>
      <p:sp>
        <p:nvSpPr>
          <p:cNvPr id="8" name="CuadroTexto 7"/>
          <p:cNvSpPr txBox="1"/>
          <p:nvPr/>
        </p:nvSpPr>
        <p:spPr>
          <a:xfrm>
            <a:off x="580824" y="1152946"/>
            <a:ext cx="2566895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6. Selección de medidas eficaces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37575" y="3779859"/>
            <a:ext cx="682549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C. Considerar la posibilidad de mejorar la relación calidad/ precio </a:t>
            </a:r>
            <a:endParaRPr lang="es-ES_tradnl" dirty="0"/>
          </a:p>
        </p:txBody>
      </p:sp>
      <p:sp>
        <p:nvSpPr>
          <p:cNvPr id="10" name="CuadroTexto 9"/>
          <p:cNvSpPr txBox="1"/>
          <p:nvPr/>
        </p:nvSpPr>
        <p:spPr>
          <a:xfrm>
            <a:off x="937575" y="4701857"/>
            <a:ext cx="682549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D. Utilizar sinergias y crear paquetes de medidas integrados  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9937" y="2314899"/>
            <a:ext cx="430887" cy="336532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r>
              <a:rPr lang="es-ES_tradnl" sz="1600" dirty="0" smtClean="0">
                <a:solidFill>
                  <a:srgbClr val="67627F"/>
                </a:solidFill>
              </a:rPr>
              <a:t>DETERMINACIÓN DE LOS OBJETIVOS</a:t>
            </a:r>
            <a:endParaRPr lang="es-ES_tradnl" sz="1600" dirty="0">
              <a:solidFill>
                <a:srgbClr val="67627F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78195" y="392328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5" name="CuadroTexto 4"/>
          <p:cNvSpPr txBox="1"/>
          <p:nvPr/>
        </p:nvSpPr>
        <p:spPr>
          <a:xfrm>
            <a:off x="3288311" y="1152946"/>
            <a:ext cx="516779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A. Identificar las medidas más eficaces  </a:t>
            </a:r>
            <a:endParaRPr lang="es-ES_tradnl" dirty="0"/>
          </a:p>
        </p:txBody>
      </p:sp>
      <p:sp>
        <p:nvSpPr>
          <p:cNvPr id="8" name="CuadroTexto 7"/>
          <p:cNvSpPr txBox="1"/>
          <p:nvPr/>
        </p:nvSpPr>
        <p:spPr>
          <a:xfrm>
            <a:off x="580824" y="1152946"/>
            <a:ext cx="2566895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6. Selección de medidas eficaces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858415" y="2403892"/>
            <a:ext cx="7597687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Selección de las medidas garantizando la rentabilidad y aprovechando las sinergias entre ellas</a:t>
            </a:r>
            <a:endParaRPr lang="es-ES" dirty="0">
              <a:solidFill>
                <a:srgbClr val="8D89A4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58416" y="3860800"/>
            <a:ext cx="7597687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Hacer paquetes de medidas, no de manera aislada </a:t>
            </a:r>
            <a:endParaRPr lang="es-ES" dirty="0">
              <a:solidFill>
                <a:srgbClr val="8D89A4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58415" y="4978400"/>
            <a:ext cx="7597687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Las medidas tienen que estar “conectadas” con los objetivos</a:t>
            </a:r>
            <a:endParaRPr lang="es-ES" dirty="0">
              <a:solidFill>
                <a:srgbClr val="8D89A4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9937" y="2314899"/>
            <a:ext cx="430887" cy="336532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270" wrap="square" rtlCol="0" anchor="ctr" anchorCtr="1">
            <a:spAutoFit/>
          </a:bodyPr>
          <a:lstStyle/>
          <a:p>
            <a:r>
              <a:rPr lang="es-ES_tradnl" sz="1600" dirty="0" smtClean="0">
                <a:solidFill>
                  <a:srgbClr val="67627F"/>
                </a:solidFill>
              </a:rPr>
              <a:t>DETERMINACIÓN DE LOS OBJETIVOS</a:t>
            </a:r>
            <a:endParaRPr lang="es-ES_tradnl" sz="1600" dirty="0">
              <a:solidFill>
                <a:srgbClr val="67627F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78195" y="392328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6" name="CuadroTexto 5"/>
          <p:cNvSpPr txBox="1"/>
          <p:nvPr/>
        </p:nvSpPr>
        <p:spPr>
          <a:xfrm>
            <a:off x="3306324" y="1152946"/>
            <a:ext cx="5149779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B. Aprender de la experiencia de otros  </a:t>
            </a:r>
            <a:endParaRPr lang="es-ES_tradnl" dirty="0"/>
          </a:p>
        </p:txBody>
      </p:sp>
      <p:sp>
        <p:nvSpPr>
          <p:cNvPr id="8" name="CuadroTexto 7"/>
          <p:cNvSpPr txBox="1"/>
          <p:nvPr/>
        </p:nvSpPr>
        <p:spPr>
          <a:xfrm>
            <a:off x="580824" y="1152946"/>
            <a:ext cx="2566895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6. Selección de medidas eficaces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849086" y="2245271"/>
            <a:ext cx="733386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La identificación de las medidas más eficaces debe basarse en la propia experiencia, en la investigación y en los recursos locales</a:t>
            </a:r>
            <a:endParaRPr lang="es-ES" dirty="0">
              <a:solidFill>
                <a:srgbClr val="8D89A4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849086" y="3485302"/>
            <a:ext cx="7436498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Resulta muy conveniente aprender de experiencias que ya están en funcionamiento, en otras ciudades o países, y saber si han funcionado o no. </a:t>
            </a:r>
          </a:p>
          <a:p>
            <a:r>
              <a:rPr lang="es-ES" dirty="0" smtClean="0">
                <a:solidFill>
                  <a:srgbClr val="8D89A4"/>
                </a:solidFill>
              </a:rPr>
              <a:t>Se puede aprender de los errores cometidos para evitar hacer lo mismo.</a:t>
            </a:r>
            <a:endParaRPr lang="es-ES" dirty="0">
              <a:solidFill>
                <a:srgbClr val="8D89A4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49086" y="5033894"/>
            <a:ext cx="7436498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Identificar lugares interesantes que hayan implementado una determinada medida</a:t>
            </a:r>
            <a:endParaRPr lang="es-ES" dirty="0">
              <a:solidFill>
                <a:srgbClr val="8D89A4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8874" y="2314899"/>
            <a:ext cx="430887" cy="396325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270" wrap="square" rtlCol="0" anchor="ctr" anchorCtr="1">
            <a:spAutoFit/>
          </a:bodyPr>
          <a:lstStyle/>
          <a:p>
            <a:r>
              <a:rPr lang="es-ES_tradnl" sz="1600" dirty="0" smtClean="0">
                <a:solidFill>
                  <a:srgbClr val="67627F"/>
                </a:solidFill>
              </a:rPr>
              <a:t>DETERMINACIÓN DE LOS OBJETIVOS</a:t>
            </a:r>
            <a:endParaRPr lang="es-ES_tradnl" sz="1600" dirty="0">
              <a:solidFill>
                <a:srgbClr val="67627F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78195" y="392328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6" name="CuadroTexto 5"/>
          <p:cNvSpPr txBox="1"/>
          <p:nvPr/>
        </p:nvSpPr>
        <p:spPr>
          <a:xfrm>
            <a:off x="3306324" y="1152946"/>
            <a:ext cx="5149779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B. Aprender de la experiencia de otros  </a:t>
            </a:r>
            <a:endParaRPr lang="es-ES_tradnl" dirty="0"/>
          </a:p>
        </p:txBody>
      </p:sp>
      <p:sp>
        <p:nvSpPr>
          <p:cNvPr id="8" name="CuadroTexto 7"/>
          <p:cNvSpPr txBox="1"/>
          <p:nvPr/>
        </p:nvSpPr>
        <p:spPr>
          <a:xfrm>
            <a:off x="580824" y="1152946"/>
            <a:ext cx="2566895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6. Selección de medidas eficaces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pic>
        <p:nvPicPr>
          <p:cNvPr id="9" name="Imagen 8" descr="Captura de pantalla 2014-11-20 a la(s) 23.55.3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57" y="2314899"/>
            <a:ext cx="5043723" cy="2980054"/>
          </a:xfrm>
          <a:prstGeom prst="rect">
            <a:avLst/>
          </a:prstGeom>
        </p:spPr>
      </p:pic>
      <p:pic>
        <p:nvPicPr>
          <p:cNvPr id="10" name="Imagen 9" descr="Captura de pantalla 2014-11-20 a la(s) 23.55.4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415" y="2314899"/>
            <a:ext cx="3584175" cy="381775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9937" y="2314899"/>
            <a:ext cx="430887" cy="336532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r>
              <a:rPr lang="es-ES_tradnl" sz="1600" dirty="0" smtClean="0">
                <a:solidFill>
                  <a:srgbClr val="67627F"/>
                </a:solidFill>
              </a:rPr>
              <a:t>DETERMINACIÓN DE LOS OBJETIVOS</a:t>
            </a:r>
            <a:endParaRPr lang="es-ES_tradnl" sz="1600" dirty="0">
              <a:solidFill>
                <a:srgbClr val="67627F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78195" y="392328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8" name="CuadroTexto 7"/>
          <p:cNvSpPr txBox="1"/>
          <p:nvPr/>
        </p:nvSpPr>
        <p:spPr>
          <a:xfrm>
            <a:off x="580824" y="1152946"/>
            <a:ext cx="2566895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6. Selección de medidas eficaces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214244" y="1149760"/>
            <a:ext cx="5241859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C. Considerar la posibilidad de mejorar la relación calidad/ precio </a:t>
            </a:r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849086" y="2314899"/>
            <a:ext cx="7607017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La selección de las medidas no sólo debe atender criterios de eficacia sino tener en cuenta la relación calidad/ precio</a:t>
            </a:r>
            <a:endParaRPr lang="es-ES" dirty="0">
              <a:solidFill>
                <a:srgbClr val="8D89A4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849086" y="3379237"/>
            <a:ext cx="7607017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Evaluación de los costes y beneficios de una medida</a:t>
            </a:r>
            <a:endParaRPr lang="es-ES" dirty="0">
              <a:solidFill>
                <a:srgbClr val="8D89A4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49086" y="4161453"/>
            <a:ext cx="7607017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Elegir</a:t>
            </a:r>
            <a:r>
              <a:rPr lang="es-ES" dirty="0" smtClean="0"/>
              <a:t> </a:t>
            </a:r>
            <a:r>
              <a:rPr lang="es-ES" dirty="0" smtClean="0">
                <a:solidFill>
                  <a:srgbClr val="8D89A4"/>
                </a:solidFill>
              </a:rPr>
              <a:t>sólo las medidas que parecen financieramente viables</a:t>
            </a:r>
            <a:endParaRPr lang="es-ES" dirty="0">
              <a:solidFill>
                <a:srgbClr val="8D89A4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9937" y="2314899"/>
            <a:ext cx="430887" cy="336532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r>
              <a:rPr lang="es-ES_tradnl" sz="1600" dirty="0" smtClean="0">
                <a:solidFill>
                  <a:srgbClr val="67627F"/>
                </a:solidFill>
              </a:rPr>
              <a:t>DETERMINACIÓN DE LOS OBJETIVOS</a:t>
            </a:r>
            <a:endParaRPr lang="es-ES_tradnl" sz="1600" dirty="0">
              <a:solidFill>
                <a:srgbClr val="67627F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78195" y="392328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8" name="CuadroTexto 7"/>
          <p:cNvSpPr txBox="1"/>
          <p:nvPr/>
        </p:nvSpPr>
        <p:spPr>
          <a:xfrm>
            <a:off x="580824" y="1152946"/>
            <a:ext cx="2566895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6. Selección de medidas eficaces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344873" y="1168947"/>
            <a:ext cx="511123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D. Utilizar sinergias y crear paquetes de medidas integrados  </a:t>
            </a:r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839755" y="2314899"/>
            <a:ext cx="7616348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Medidas aisladas             un impacto limitado</a:t>
            </a:r>
          </a:p>
          <a:p>
            <a:r>
              <a:rPr lang="es-ES" dirty="0" smtClean="0">
                <a:solidFill>
                  <a:srgbClr val="8D89A4"/>
                </a:solidFill>
              </a:rPr>
              <a:t>Paquete de medidas         se refuerzan mutuamente (sinergias)</a:t>
            </a:r>
            <a:endParaRPr lang="es-ES" dirty="0">
              <a:solidFill>
                <a:srgbClr val="8D89A4"/>
              </a:solidFill>
            </a:endParaRPr>
          </a:p>
        </p:txBody>
      </p:sp>
      <p:cxnSp>
        <p:nvCxnSpPr>
          <p:cNvPr id="7" name="Conector recto de flecha 6"/>
          <p:cNvCxnSpPr/>
          <p:nvPr/>
        </p:nvCxnSpPr>
        <p:spPr>
          <a:xfrm>
            <a:off x="2864498" y="2771192"/>
            <a:ext cx="35456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>
            <a:off x="2662335" y="2513045"/>
            <a:ext cx="35456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839755" y="3349690"/>
            <a:ext cx="761634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Conseguir como resultados paquetes significativos combinados de medidas</a:t>
            </a:r>
            <a:endParaRPr lang="es-ES" dirty="0">
              <a:solidFill>
                <a:srgbClr val="8D89A4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839755" y="4114800"/>
            <a:ext cx="700729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Garantizar la integración de los modos de transporte (</a:t>
            </a:r>
            <a:r>
              <a:rPr lang="es-ES" dirty="0" err="1" smtClean="0">
                <a:solidFill>
                  <a:srgbClr val="8D89A4"/>
                </a:solidFill>
              </a:rPr>
              <a:t>intermodalidad</a:t>
            </a:r>
            <a:r>
              <a:rPr lang="es-ES" dirty="0" smtClean="0">
                <a:solidFill>
                  <a:srgbClr val="8D89A4"/>
                </a:solidFill>
              </a:rPr>
              <a:t>)</a:t>
            </a:r>
            <a:endParaRPr lang="es-ES" dirty="0">
              <a:solidFill>
                <a:srgbClr val="8D89A4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839755" y="4907902"/>
            <a:ext cx="718457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8D89A4"/>
                </a:solidFill>
              </a:rPr>
              <a:t>Integración de las medidas de movilidad con la planificación de los usos del suelo y otros planes sectoriales</a:t>
            </a:r>
            <a:endParaRPr lang="es-ES" dirty="0">
              <a:solidFill>
                <a:srgbClr val="8D89A4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78195" y="392328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5" name="CuadroTexto 4"/>
          <p:cNvSpPr txBox="1"/>
          <p:nvPr/>
        </p:nvSpPr>
        <p:spPr>
          <a:xfrm>
            <a:off x="937575" y="2794000"/>
            <a:ext cx="682549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A. Asignar responsabilidades y recursos  </a:t>
            </a:r>
            <a:endParaRPr lang="es-ES_tradnl" dirty="0"/>
          </a:p>
        </p:txBody>
      </p:sp>
      <p:sp>
        <p:nvSpPr>
          <p:cNvPr id="6" name="CuadroTexto 5"/>
          <p:cNvSpPr txBox="1"/>
          <p:nvPr/>
        </p:nvSpPr>
        <p:spPr>
          <a:xfrm>
            <a:off x="937575" y="3759200"/>
            <a:ext cx="682549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B. Preparar un plan de acción y presupuesto </a:t>
            </a:r>
            <a:endParaRPr lang="es-ES_tradnl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78195" y="1017835"/>
            <a:ext cx="7184874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67627F"/>
                </a:solidFill>
              </a:rPr>
              <a:t>7. Asignación de responsabilidades y presupuesto</a:t>
            </a:r>
            <a:endParaRPr lang="es-ES_tradnl" dirty="0">
              <a:solidFill>
                <a:srgbClr val="67627F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47308" y="1702396"/>
            <a:ext cx="430887" cy="34768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wrap="square" rtlCol="0" anchor="ctr" anchorCtr="1">
            <a:spAutoFit/>
          </a:bodyPr>
          <a:lstStyle/>
          <a:p>
            <a:r>
              <a:rPr lang="es-ES_tradnl" sz="1600" dirty="0" smtClean="0">
                <a:solidFill>
                  <a:srgbClr val="67627F"/>
                </a:solidFill>
              </a:rPr>
              <a:t>ELABORACIÓN DEL PLAN</a:t>
            </a:r>
            <a:endParaRPr lang="es-ES_tradnl" sz="1600" dirty="0">
              <a:solidFill>
                <a:srgbClr val="67627F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78195" y="392328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5" name="CuadroTexto 4"/>
          <p:cNvSpPr txBox="1"/>
          <p:nvPr/>
        </p:nvSpPr>
        <p:spPr>
          <a:xfrm>
            <a:off x="4540234" y="1017835"/>
            <a:ext cx="3915869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A. Asignar responsabilidades y recursos  </a:t>
            </a:r>
          </a:p>
          <a:p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78195" y="1017835"/>
            <a:ext cx="3845839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7. Asignación de responsabilidades y presupuesto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47308" y="1702396"/>
            <a:ext cx="430887" cy="34768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wrap="square" rtlCol="0" anchor="ctr" anchorCtr="1">
            <a:spAutoFit/>
          </a:bodyPr>
          <a:lstStyle/>
          <a:p>
            <a:r>
              <a:rPr lang="es-ES_tradnl" sz="1600" dirty="0" smtClean="0">
                <a:solidFill>
                  <a:srgbClr val="67627F"/>
                </a:solidFill>
              </a:rPr>
              <a:t>ELABORACIÓN DEL PLAN</a:t>
            </a:r>
            <a:endParaRPr lang="es-ES_tradnl" sz="1600" dirty="0">
              <a:solidFill>
                <a:srgbClr val="67627F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900665" y="1981625"/>
            <a:ext cx="670094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¿Quien </a:t>
            </a:r>
            <a:r>
              <a:rPr lang="es-ES_tradnl" dirty="0" smtClean="0">
                <a:solidFill>
                  <a:srgbClr val="8D89A4"/>
                </a:solidFill>
              </a:rPr>
              <a:t>está a cargo de una acción y </a:t>
            </a:r>
            <a:r>
              <a:rPr lang="es-ES_tradnl" dirty="0" smtClean="0">
                <a:solidFill>
                  <a:srgbClr val="8D89A4"/>
                </a:solidFill>
              </a:rPr>
              <a:t>cu</a:t>
            </a:r>
            <a:r>
              <a:rPr lang="es-ES_tradnl" dirty="0" smtClean="0">
                <a:solidFill>
                  <a:srgbClr val="8D89A4"/>
                </a:solidFill>
              </a:rPr>
              <a:t>á</a:t>
            </a:r>
            <a:r>
              <a:rPr lang="es-ES_tradnl" dirty="0" smtClean="0">
                <a:solidFill>
                  <a:srgbClr val="8D89A4"/>
                </a:solidFill>
              </a:rPr>
              <a:t>l </a:t>
            </a:r>
            <a:r>
              <a:rPr lang="es-ES_tradnl" dirty="0" smtClean="0">
                <a:solidFill>
                  <a:srgbClr val="8D89A4"/>
                </a:solidFill>
              </a:rPr>
              <a:t>es su </a:t>
            </a:r>
            <a:r>
              <a:rPr lang="es-ES_tradnl" dirty="0" smtClean="0">
                <a:solidFill>
                  <a:srgbClr val="8D89A4"/>
                </a:solidFill>
              </a:rPr>
              <a:t>presupuesto?</a:t>
            </a:r>
            <a:endParaRPr lang="es-ES_tradnl" dirty="0">
              <a:solidFill>
                <a:srgbClr val="8D89A4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900665" y="2693209"/>
            <a:ext cx="4585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Elaboración de: </a:t>
            </a:r>
          </a:p>
          <a:p>
            <a:r>
              <a:rPr lang="es-ES_tradnl" dirty="0" smtClean="0">
                <a:solidFill>
                  <a:srgbClr val="8D89A4"/>
                </a:solidFill>
              </a:rPr>
              <a:t>	Plan de Acción</a:t>
            </a:r>
          </a:p>
          <a:p>
            <a:r>
              <a:rPr lang="es-ES_tradnl" dirty="0" smtClean="0">
                <a:solidFill>
                  <a:srgbClr val="8D89A4"/>
                </a:solidFill>
              </a:rPr>
              <a:t>	Plan de Financiación</a:t>
            </a:r>
            <a:endParaRPr lang="es-ES_tradnl" dirty="0">
              <a:solidFill>
                <a:srgbClr val="8D89A4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900665" y="3963251"/>
            <a:ext cx="65838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Posibles fuentes de financiación:</a:t>
            </a:r>
          </a:p>
          <a:p>
            <a:pPr>
              <a:buFont typeface="Wingdings" charset="2"/>
              <a:buChar char="²"/>
            </a:pPr>
            <a:r>
              <a:rPr lang="es-ES_tradnl" dirty="0" smtClean="0">
                <a:solidFill>
                  <a:srgbClr val="8D89A4"/>
                </a:solidFill>
              </a:rPr>
              <a:t>	impuestos locales</a:t>
            </a:r>
          </a:p>
          <a:p>
            <a:pPr>
              <a:buFont typeface="Wingdings" charset="2"/>
              <a:buChar char="²"/>
            </a:pPr>
            <a:r>
              <a:rPr lang="es-ES_tradnl" dirty="0" smtClean="0">
                <a:solidFill>
                  <a:srgbClr val="8D89A4"/>
                </a:solidFill>
              </a:rPr>
              <a:t>	financiación con ingresos</a:t>
            </a:r>
          </a:p>
          <a:p>
            <a:pPr>
              <a:buFont typeface="Wingdings" charset="2"/>
              <a:buChar char="²"/>
            </a:pPr>
            <a:r>
              <a:rPr lang="es-ES_tradnl" dirty="0" smtClean="0">
                <a:solidFill>
                  <a:srgbClr val="8D89A4"/>
                </a:solidFill>
              </a:rPr>
              <a:t>	operadores del sector privado</a:t>
            </a:r>
          </a:p>
          <a:p>
            <a:pPr>
              <a:buFont typeface="Wingdings" charset="2"/>
              <a:buChar char="²"/>
            </a:pPr>
            <a:r>
              <a:rPr lang="es-ES_tradnl" dirty="0" smtClean="0">
                <a:solidFill>
                  <a:srgbClr val="8D89A4"/>
                </a:solidFill>
              </a:rPr>
              <a:t>	presupuestos locales</a:t>
            </a:r>
          </a:p>
          <a:p>
            <a:pPr>
              <a:buFont typeface="Wingdings" charset="2"/>
              <a:buChar char="²"/>
            </a:pPr>
            <a:r>
              <a:rPr lang="es-ES_tradnl" dirty="0" smtClean="0">
                <a:solidFill>
                  <a:srgbClr val="8D89A4"/>
                </a:solidFill>
              </a:rPr>
              <a:t>	patrocinadores</a:t>
            </a:r>
          </a:p>
          <a:p>
            <a:pPr>
              <a:buFont typeface="Wingdings" charset="2"/>
              <a:buChar char="²"/>
            </a:pPr>
            <a:r>
              <a:rPr lang="es-ES_tradnl" dirty="0" smtClean="0">
                <a:solidFill>
                  <a:srgbClr val="8D89A4"/>
                </a:solidFill>
              </a:rPr>
              <a:t>	subvenciones estatales o regionales</a:t>
            </a:r>
          </a:p>
          <a:p>
            <a:pPr>
              <a:buFont typeface="Wingdings" charset="2"/>
              <a:buChar char="²"/>
            </a:pPr>
            <a:r>
              <a:rPr lang="es-ES_tradnl" dirty="0" smtClean="0">
                <a:solidFill>
                  <a:srgbClr val="8D89A4"/>
                </a:solidFill>
              </a:rPr>
              <a:t>	subvenciones de la Unión Europea</a:t>
            </a:r>
          </a:p>
          <a:p>
            <a:endParaRPr lang="es-ES_tradnl" dirty="0">
              <a:solidFill>
                <a:srgbClr val="8D89A4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78195" y="392328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6" name="CuadroTexto 5"/>
          <p:cNvSpPr txBox="1"/>
          <p:nvPr/>
        </p:nvSpPr>
        <p:spPr>
          <a:xfrm>
            <a:off x="4567254" y="1017835"/>
            <a:ext cx="3888849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B. Preparar un plan de acción y presupuesto  </a:t>
            </a:r>
            <a:endParaRPr lang="es-ES_tradnl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78195" y="1017835"/>
            <a:ext cx="3845839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7. Asignación de responsabilidades y presupuesto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47308" y="1702396"/>
            <a:ext cx="430887" cy="34768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wrap="square" rtlCol="0" anchor="ctr" anchorCtr="1">
            <a:spAutoFit/>
          </a:bodyPr>
          <a:lstStyle/>
          <a:p>
            <a:r>
              <a:rPr lang="es-ES_tradnl" sz="1600" dirty="0" smtClean="0">
                <a:solidFill>
                  <a:srgbClr val="67627F"/>
                </a:solidFill>
              </a:rPr>
              <a:t>ELABORACIÓN DEL PLAN</a:t>
            </a:r>
            <a:endParaRPr lang="es-ES_tradnl" sz="1600" dirty="0">
              <a:solidFill>
                <a:srgbClr val="67627F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28612" y="1972618"/>
            <a:ext cx="7627491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Resumen detallado de las medidas, prioridades de ejecución y horizonte temporal</a:t>
            </a:r>
            <a:endParaRPr lang="es-ES_tradnl" dirty="0">
              <a:solidFill>
                <a:srgbClr val="8D89A4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28612" y="2873357"/>
            <a:ext cx="7627491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Describir la planificación técnica presupuestaria detallada de las medidas para un período de 5 años</a:t>
            </a:r>
            <a:endParaRPr lang="es-ES_tradnl" dirty="0">
              <a:solidFill>
                <a:srgbClr val="8D89A4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828612" y="3729059"/>
            <a:ext cx="7627491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Cuáles serán las </a:t>
            </a:r>
            <a:r>
              <a:rPr lang="es-ES_tradnl" b="1" dirty="0" smtClean="0">
                <a:solidFill>
                  <a:srgbClr val="8D89A4"/>
                </a:solidFill>
              </a:rPr>
              <a:t>fuentes de financiación </a:t>
            </a:r>
            <a:r>
              <a:rPr lang="es-ES_tradnl" dirty="0" smtClean="0">
                <a:solidFill>
                  <a:srgbClr val="8D89A4"/>
                </a:solidFill>
              </a:rPr>
              <a:t>o posibles opciones, si no están claras</a:t>
            </a:r>
            <a:endParaRPr lang="es-ES_tradnl" dirty="0">
              <a:solidFill>
                <a:srgbClr val="8D89A4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828612" y="4314539"/>
            <a:ext cx="7627491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Cuáles son los riesgos y el plan de contingencia</a:t>
            </a:r>
            <a:endParaRPr lang="es-ES_tradnl" dirty="0">
              <a:solidFill>
                <a:srgbClr val="8D89A4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828612" y="4918034"/>
            <a:ext cx="7627491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b="1" dirty="0" smtClean="0">
                <a:solidFill>
                  <a:srgbClr val="8D89A4"/>
                </a:solidFill>
              </a:rPr>
              <a:t>Cronograma</a:t>
            </a:r>
            <a:r>
              <a:rPr lang="es-ES_tradnl" dirty="0" smtClean="0">
                <a:solidFill>
                  <a:srgbClr val="8D89A4"/>
                </a:solidFill>
              </a:rPr>
              <a:t> para el diseño de medidas y su aplicación</a:t>
            </a:r>
            <a:endParaRPr lang="es-ES_tradnl" dirty="0">
              <a:solidFill>
                <a:srgbClr val="8D89A4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828612" y="5467484"/>
            <a:ext cx="747437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Lograr un </a:t>
            </a:r>
            <a:r>
              <a:rPr lang="es-ES_tradnl" b="1" dirty="0" smtClean="0">
                <a:solidFill>
                  <a:srgbClr val="8D89A4"/>
                </a:solidFill>
              </a:rPr>
              <a:t>acuerdo formal </a:t>
            </a:r>
            <a:r>
              <a:rPr lang="es-ES_tradnl" dirty="0" smtClean="0">
                <a:solidFill>
                  <a:srgbClr val="8D89A4"/>
                </a:solidFill>
              </a:rPr>
              <a:t>sobre el presupuesto y del plan de acción</a:t>
            </a:r>
            <a:endParaRPr lang="es-ES_tradnl" dirty="0">
              <a:solidFill>
                <a:srgbClr val="8D89A4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78195" y="463251"/>
            <a:ext cx="7877908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/>
            <a:r>
              <a:rPr lang="es-ES_tradnl" dirty="0" smtClean="0"/>
              <a:t>1.2. Principales características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578195" y="1094389"/>
            <a:ext cx="7877908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514A38"/>
                </a:solidFill>
              </a:rPr>
              <a:t>A. VISIÓN A LARGO PLAZO</a:t>
            </a:r>
            <a:endParaRPr lang="es-ES_tradnl" dirty="0">
              <a:solidFill>
                <a:srgbClr val="514A38"/>
              </a:solidFill>
            </a:endParaRPr>
          </a:p>
        </p:txBody>
      </p:sp>
      <p:graphicFrame>
        <p:nvGraphicFramePr>
          <p:cNvPr id="6" name="Diagrama 5"/>
          <p:cNvGraphicFramePr/>
          <p:nvPr/>
        </p:nvGraphicFramePr>
        <p:xfrm>
          <a:off x="2397359" y="1973904"/>
          <a:ext cx="6256897" cy="4109123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774258"/>
            <a:ext cx="1173117" cy="12542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9143" y="2965837"/>
            <a:ext cx="981725" cy="139948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392" y="4365317"/>
            <a:ext cx="1389751" cy="138975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305" y="1669133"/>
            <a:ext cx="2023844" cy="110512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74503" y="5369074"/>
            <a:ext cx="1969963" cy="1488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78195" y="392328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5" name="CuadroTexto 4"/>
          <p:cNvSpPr txBox="1"/>
          <p:nvPr/>
        </p:nvSpPr>
        <p:spPr>
          <a:xfrm>
            <a:off x="937575" y="1782095"/>
            <a:ext cx="682549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A. Organizar el seguimiento y la evaluación </a:t>
            </a:r>
            <a:endParaRPr lang="es-ES_tradnl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47308" y="1702396"/>
            <a:ext cx="430887" cy="34768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wrap="square" rtlCol="0" anchor="ctr" anchorCtr="1">
            <a:spAutoFit/>
          </a:bodyPr>
          <a:lstStyle/>
          <a:p>
            <a:r>
              <a:rPr lang="es-ES_tradnl" sz="1600" dirty="0" smtClean="0">
                <a:solidFill>
                  <a:srgbClr val="67627F"/>
                </a:solidFill>
              </a:rPr>
              <a:t>ELABORACIÓN DEL PLAN</a:t>
            </a:r>
            <a:endParaRPr lang="es-ES_tradnl" sz="1600" dirty="0">
              <a:solidFill>
                <a:srgbClr val="67627F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78195" y="1026842"/>
            <a:ext cx="3845839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8. Incluir la evaluación y el seguimiento en el plan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937575" y="2587916"/>
            <a:ext cx="7518528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La evaluación puede ayudar a mejorar determinadas medidas durante su implementación buscando caminos de optimización en el proceso o identificando los aspectos </a:t>
            </a:r>
            <a:r>
              <a:rPr lang="es-ES_tradnl" dirty="0" smtClean="0">
                <a:solidFill>
                  <a:srgbClr val="8D89A4"/>
                </a:solidFill>
              </a:rPr>
              <a:t>clave. </a:t>
            </a:r>
            <a:endParaRPr lang="es-ES_tradnl" dirty="0">
              <a:solidFill>
                <a:srgbClr val="8D89A4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37575" y="3807606"/>
            <a:ext cx="751852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La evaluación te dice qué ha pasado realmente con tu </a:t>
            </a:r>
            <a:r>
              <a:rPr lang="es-ES_tradnl" dirty="0" smtClean="0">
                <a:solidFill>
                  <a:srgbClr val="8D89A4"/>
                </a:solidFill>
              </a:rPr>
              <a:t>medida.</a:t>
            </a:r>
            <a:endParaRPr lang="es-ES_tradnl" dirty="0">
              <a:solidFill>
                <a:srgbClr val="8D89A4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937574" y="4472531"/>
            <a:ext cx="7518529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Evaluar es conveniente </a:t>
            </a:r>
            <a:r>
              <a:rPr lang="es-ES_tradnl" dirty="0" smtClean="0">
                <a:solidFill>
                  <a:srgbClr val="8D89A4"/>
                </a:solidFill>
              </a:rPr>
              <a:t>para: </a:t>
            </a:r>
            <a:endParaRPr lang="es-ES_tradnl" dirty="0" smtClean="0">
              <a:solidFill>
                <a:srgbClr val="8D89A4"/>
              </a:solidFill>
            </a:endParaRPr>
          </a:p>
          <a:p>
            <a:pPr>
              <a:buFont typeface="Wingdings" charset="2"/>
              <a:buChar char="²"/>
            </a:pPr>
            <a:r>
              <a:rPr lang="es-ES_tradnl" dirty="0" smtClean="0">
                <a:solidFill>
                  <a:srgbClr val="8D89A4"/>
                </a:solidFill>
              </a:rPr>
              <a:t>	medir el rendimiento</a:t>
            </a:r>
          </a:p>
          <a:p>
            <a:pPr>
              <a:buFont typeface="Wingdings" charset="2"/>
              <a:buChar char="²"/>
            </a:pPr>
            <a:r>
              <a:rPr lang="es-ES_tradnl" dirty="0" smtClean="0">
                <a:solidFill>
                  <a:srgbClr val="8D89A4"/>
                </a:solidFill>
              </a:rPr>
              <a:t>	aprender para futuros proyectos</a:t>
            </a:r>
          </a:p>
          <a:p>
            <a:pPr>
              <a:buFont typeface="Wingdings" charset="2"/>
              <a:buChar char="²"/>
            </a:pPr>
            <a:r>
              <a:rPr lang="es-ES_tradnl" dirty="0" smtClean="0">
                <a:solidFill>
                  <a:srgbClr val="8D89A4"/>
                </a:solidFill>
              </a:rPr>
              <a:t>	intercambiar experiencias</a:t>
            </a:r>
            <a:endParaRPr lang="es-ES_tradnl" dirty="0">
              <a:solidFill>
                <a:srgbClr val="8D89A4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937575" y="5877683"/>
            <a:ext cx="7518528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La evaluación debe desarrollarse en todo el proceso de elaboración del plan, en paralelo con la planificación, implementación y en el desarrollo de las </a:t>
            </a:r>
            <a:r>
              <a:rPr lang="es-ES_tradnl" dirty="0" smtClean="0">
                <a:solidFill>
                  <a:srgbClr val="8D89A4"/>
                </a:solidFill>
              </a:rPr>
              <a:t>medidas.</a:t>
            </a:r>
            <a:endParaRPr lang="es-ES_tradnl" dirty="0">
              <a:solidFill>
                <a:srgbClr val="8D89A4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78195" y="392328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5" name="CuadroTexto 4"/>
          <p:cNvSpPr txBox="1"/>
          <p:nvPr/>
        </p:nvSpPr>
        <p:spPr>
          <a:xfrm>
            <a:off x="937575" y="2086895"/>
            <a:ext cx="682549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A. Comprobar la calidad del plan </a:t>
            </a:r>
            <a:endParaRPr lang="es-ES_tradnl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47308" y="1702396"/>
            <a:ext cx="430887" cy="34768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wrap="square" rtlCol="0" anchor="ctr" anchorCtr="1">
            <a:spAutoFit/>
          </a:bodyPr>
          <a:lstStyle/>
          <a:p>
            <a:r>
              <a:rPr lang="es-ES_tradnl" sz="1600" dirty="0" smtClean="0">
                <a:solidFill>
                  <a:srgbClr val="67627F"/>
                </a:solidFill>
              </a:rPr>
              <a:t>ELABORACIÓN DEL PLAN</a:t>
            </a:r>
            <a:endParaRPr lang="es-ES_tradnl" sz="1600" dirty="0">
              <a:solidFill>
                <a:srgbClr val="67627F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78195" y="1053864"/>
            <a:ext cx="2566895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9. Aprobación formal del plan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937575" y="3044497"/>
            <a:ext cx="682549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B. Adopción del plan </a:t>
            </a:r>
            <a:endParaRPr lang="es-ES_tradnl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78195" y="392328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5" name="CuadroTexto 4"/>
          <p:cNvSpPr txBox="1"/>
          <p:nvPr/>
        </p:nvSpPr>
        <p:spPr>
          <a:xfrm>
            <a:off x="3297317" y="1053864"/>
            <a:ext cx="515878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A. Comprobar la calidad del plan  </a:t>
            </a:r>
            <a:endParaRPr lang="es-ES_tradnl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47308" y="1702396"/>
            <a:ext cx="430887" cy="34768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wrap="square" rtlCol="0" anchor="ctr" anchorCtr="1">
            <a:spAutoFit/>
          </a:bodyPr>
          <a:lstStyle/>
          <a:p>
            <a:r>
              <a:rPr lang="es-ES_tradnl" sz="1600" dirty="0" smtClean="0">
                <a:solidFill>
                  <a:srgbClr val="67627F"/>
                </a:solidFill>
              </a:rPr>
              <a:t>ELABORACIÓN DEL PLAN</a:t>
            </a:r>
            <a:endParaRPr lang="es-ES_tradnl" sz="1600" dirty="0">
              <a:solidFill>
                <a:srgbClr val="67627F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78195" y="1053864"/>
            <a:ext cx="2566895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9. Aprobación formal del plan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972718" y="4532917"/>
            <a:ext cx="7483385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El equipo responsable recopilará la versión final del documento de planificación</a:t>
            </a:r>
            <a:endParaRPr lang="es-ES_tradnl" dirty="0">
              <a:solidFill>
                <a:srgbClr val="8D89A4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972718" y="1927581"/>
            <a:ext cx="7483385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Revisar el plan y comprobar la calidad del plan</a:t>
            </a:r>
            <a:endParaRPr lang="es-ES_tradnl" dirty="0">
              <a:solidFill>
                <a:srgbClr val="8D89A4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72718" y="2675194"/>
            <a:ext cx="7483385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Incluir evaluadores externos con experiencia en movilidad urbana sostenible para comprobar la calidad del plan </a:t>
            </a:r>
            <a:endParaRPr lang="es-ES_tradnl" dirty="0">
              <a:solidFill>
                <a:srgbClr val="8D89A4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972718" y="3711044"/>
            <a:ext cx="7483385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Revisión completa interna y externa por los grupos de interés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78195" y="392328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47308" y="1702396"/>
            <a:ext cx="430887" cy="34768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wrap="square" rtlCol="0" anchor="ctr" anchorCtr="1">
            <a:spAutoFit/>
          </a:bodyPr>
          <a:lstStyle/>
          <a:p>
            <a:r>
              <a:rPr lang="es-ES_tradnl" sz="1600" dirty="0" smtClean="0">
                <a:solidFill>
                  <a:srgbClr val="67627F"/>
                </a:solidFill>
              </a:rPr>
              <a:t>ELABORACIÓN DEL PLAN</a:t>
            </a:r>
            <a:endParaRPr lang="es-ES_tradnl" sz="1600" dirty="0">
              <a:solidFill>
                <a:srgbClr val="67627F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78195" y="1053864"/>
            <a:ext cx="2566895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9. Aprobación formal del plan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315331" y="1053864"/>
            <a:ext cx="514077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B. Adopción del plan  </a:t>
            </a:r>
            <a:endParaRPr lang="es-ES_tradnl" dirty="0"/>
          </a:p>
        </p:txBody>
      </p:sp>
      <p:sp>
        <p:nvSpPr>
          <p:cNvPr id="7" name="CuadroTexto 6"/>
          <p:cNvSpPr txBox="1"/>
          <p:nvPr/>
        </p:nvSpPr>
        <p:spPr>
          <a:xfrm>
            <a:off x="945698" y="1864529"/>
            <a:ext cx="7510405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Aprobación del plan por los representantes políticos elegidos por el órgano correspondiente.</a:t>
            </a:r>
            <a:endParaRPr lang="es-ES_tradnl" dirty="0">
              <a:solidFill>
                <a:srgbClr val="8D89A4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45698" y="2711224"/>
            <a:ext cx="7510405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Fomentar la aceptación del plan. </a:t>
            </a:r>
            <a:endParaRPr lang="es-ES_tradnl" dirty="0">
              <a:solidFill>
                <a:srgbClr val="8D89A4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945698" y="3341741"/>
            <a:ext cx="7510405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El proceso de aprobación dependerá de la estructura del marco normativo y administrativo del país.</a:t>
            </a:r>
            <a:endParaRPr lang="es-ES_tradnl" dirty="0">
              <a:solidFill>
                <a:srgbClr val="8D89A4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945698" y="4296524"/>
            <a:ext cx="7510405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Una vez aprobado oficialmente es conveniente y necesario informar a los grupos de interés y a los ciudadanos para que se involucren en el plan, y se identifiquen con él.</a:t>
            </a:r>
            <a:endParaRPr lang="es-ES_tradnl" dirty="0">
              <a:solidFill>
                <a:srgbClr val="8D89A4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78195" y="392328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8" name="CuadroTexto 7"/>
          <p:cNvSpPr txBox="1"/>
          <p:nvPr/>
        </p:nvSpPr>
        <p:spPr>
          <a:xfrm>
            <a:off x="1568041" y="3975100"/>
            <a:ext cx="514077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B. Informar y comprometer a los ciudadanos </a:t>
            </a:r>
            <a:endParaRPr lang="es-ES_tradnl" dirty="0"/>
          </a:p>
        </p:txBody>
      </p:sp>
      <p:sp>
        <p:nvSpPr>
          <p:cNvPr id="7" name="CuadroTexto 6"/>
          <p:cNvSpPr txBox="1"/>
          <p:nvPr/>
        </p:nvSpPr>
        <p:spPr>
          <a:xfrm>
            <a:off x="243895" y="2143758"/>
            <a:ext cx="430887" cy="351288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270" wrap="square" rtlCol="0" anchor="ctr" anchorCtr="1">
            <a:spAutoFit/>
          </a:bodyPr>
          <a:lstStyle/>
          <a:p>
            <a:r>
              <a:rPr lang="es-ES_tradnl" sz="1600" dirty="0" smtClean="0">
                <a:solidFill>
                  <a:srgbClr val="67627F"/>
                </a:solidFill>
              </a:rPr>
              <a:t>IMPLEMENTACIÓN DEL PLAN</a:t>
            </a:r>
            <a:endParaRPr lang="es-ES_tradnl" sz="1600" dirty="0">
              <a:solidFill>
                <a:srgbClr val="67627F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568041" y="2844800"/>
            <a:ext cx="514077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A. Gestión de la implementación del plan </a:t>
            </a:r>
            <a:endParaRPr lang="es-ES_tradnl" dirty="0"/>
          </a:p>
        </p:txBody>
      </p:sp>
      <p:sp>
        <p:nvSpPr>
          <p:cNvPr id="10" name="CuadroTexto 9"/>
          <p:cNvSpPr txBox="1"/>
          <p:nvPr/>
        </p:nvSpPr>
        <p:spPr>
          <a:xfrm>
            <a:off x="1568041" y="5118100"/>
            <a:ext cx="514077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C. Revisar el progreso en el logro de los objetivos </a:t>
            </a:r>
            <a:endParaRPr lang="es-ES_tradnl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78195" y="1071879"/>
            <a:ext cx="7877908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2000" dirty="0" smtClean="0">
                <a:solidFill>
                  <a:schemeClr val="accent3">
                    <a:lumMod val="75000"/>
                  </a:schemeClr>
                </a:solidFill>
              </a:rPr>
              <a:t>10. Asegurar la gestión y comunicación adecuados</a:t>
            </a:r>
            <a:endParaRPr lang="es-ES_tradnl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78195" y="392328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7" name="CuadroTexto 6"/>
          <p:cNvSpPr txBox="1"/>
          <p:nvPr/>
        </p:nvSpPr>
        <p:spPr>
          <a:xfrm>
            <a:off x="243895" y="2143758"/>
            <a:ext cx="430887" cy="351288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270" wrap="square" rtlCol="0" anchor="ctr" anchorCtr="1">
            <a:spAutoFit/>
          </a:bodyPr>
          <a:lstStyle/>
          <a:p>
            <a:r>
              <a:rPr lang="es-ES_tradnl" sz="1600" dirty="0" smtClean="0">
                <a:solidFill>
                  <a:srgbClr val="67627F"/>
                </a:solidFill>
              </a:rPr>
              <a:t>IMPLEMENTACIÓN DEL PLAN</a:t>
            </a:r>
            <a:endParaRPr lang="es-ES_tradnl" sz="1600" dirty="0">
              <a:solidFill>
                <a:srgbClr val="67627F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576262" y="1071879"/>
            <a:ext cx="3879841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A. Gestión de la implementación del plan  </a:t>
            </a:r>
            <a:endParaRPr lang="es-ES_tradnl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78195" y="1071879"/>
            <a:ext cx="3845839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chemeClr val="accent3">
                    <a:lumMod val="75000"/>
                  </a:schemeClr>
                </a:solidFill>
              </a:rPr>
              <a:t>10. Asegurar la gestión y comunicación adecuados</a:t>
            </a:r>
            <a:endParaRPr lang="es-ES_tradnl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972718" y="2513090"/>
            <a:ext cx="7483385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Con la aprobación del plan empieza la fase de la implementación.</a:t>
            </a:r>
            <a:endParaRPr lang="es-ES_tradnl" dirty="0">
              <a:solidFill>
                <a:srgbClr val="8D89A4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972718" y="3251667"/>
            <a:ext cx="7483385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La gestión del plan se ocupa de la coordinación desde su inicio hasta su finalización. Asegura que los requisitos de la toma de decisiones se cumplen, en tiempo, dentro del presupuesto y con la calidad requerida.</a:t>
            </a:r>
            <a:endParaRPr lang="es-ES_tradnl" dirty="0">
              <a:solidFill>
                <a:srgbClr val="8D89A4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78195" y="392328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8" name="CuadroTexto 7"/>
          <p:cNvSpPr txBox="1"/>
          <p:nvPr/>
        </p:nvSpPr>
        <p:spPr>
          <a:xfrm>
            <a:off x="4558248" y="1071879"/>
            <a:ext cx="3897855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B. Informar y comprometer a los ciudadanos  </a:t>
            </a:r>
            <a:endParaRPr lang="es-ES_tradnl" dirty="0"/>
          </a:p>
        </p:txBody>
      </p:sp>
      <p:sp>
        <p:nvSpPr>
          <p:cNvPr id="7" name="CuadroTexto 6"/>
          <p:cNvSpPr txBox="1"/>
          <p:nvPr/>
        </p:nvSpPr>
        <p:spPr>
          <a:xfrm>
            <a:off x="243895" y="2143758"/>
            <a:ext cx="430887" cy="351288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270" wrap="square" rtlCol="0" anchor="ctr" anchorCtr="1">
            <a:spAutoFit/>
          </a:bodyPr>
          <a:lstStyle/>
          <a:p>
            <a:r>
              <a:rPr lang="es-ES_tradnl" sz="1600" dirty="0" smtClean="0">
                <a:solidFill>
                  <a:srgbClr val="67627F"/>
                </a:solidFill>
              </a:rPr>
              <a:t>IMPLEMENTACIÓN DEL PLAN</a:t>
            </a:r>
            <a:endParaRPr lang="es-ES_tradnl" sz="1600" dirty="0">
              <a:solidFill>
                <a:srgbClr val="67627F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78195" y="1071879"/>
            <a:ext cx="3845839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chemeClr val="accent3">
                    <a:lumMod val="75000"/>
                  </a:schemeClr>
                </a:solidFill>
              </a:rPr>
              <a:t>10. Asegurar la gestión y comunicación adecuados</a:t>
            </a:r>
            <a:endParaRPr lang="es-ES_tradnl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071791" y="2143758"/>
            <a:ext cx="7384312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Es importante informar y comprometer a los ciudadanos no sólo durante el desarrollo del plan, sino también cuando se va a implantar una medida específica que les va a afectar directamente.</a:t>
            </a:r>
            <a:endParaRPr lang="es-ES_tradnl" dirty="0">
              <a:solidFill>
                <a:srgbClr val="8D89A4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071791" y="3251667"/>
            <a:ext cx="738431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Mitigar los efectos negativos que acompañan la implantación de una medida.</a:t>
            </a:r>
            <a:endParaRPr lang="es-ES_tradnl" dirty="0">
              <a:solidFill>
                <a:srgbClr val="8D89A4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071791" y="3866240"/>
            <a:ext cx="738431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Informar sobre el progreso de la implementación de la medida</a:t>
            </a:r>
            <a:endParaRPr lang="es-ES_tradnl" dirty="0">
              <a:solidFill>
                <a:srgbClr val="8D89A4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071791" y="4559360"/>
            <a:ext cx="738431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Celebrar los logros de las medidas ejecutadas con los ciudadanos</a:t>
            </a:r>
            <a:endParaRPr lang="es-ES_tradnl" dirty="0">
              <a:solidFill>
                <a:srgbClr val="8D89A4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78195" y="392328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7" name="CuadroTexto 6"/>
          <p:cNvSpPr txBox="1"/>
          <p:nvPr/>
        </p:nvSpPr>
        <p:spPr>
          <a:xfrm>
            <a:off x="243895" y="2143758"/>
            <a:ext cx="430887" cy="351288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270" wrap="square" rtlCol="0" anchor="ctr" anchorCtr="1">
            <a:spAutoFit/>
          </a:bodyPr>
          <a:lstStyle/>
          <a:p>
            <a:r>
              <a:rPr lang="es-ES_tradnl" sz="1600" dirty="0" smtClean="0">
                <a:solidFill>
                  <a:srgbClr val="67627F"/>
                </a:solidFill>
              </a:rPr>
              <a:t>IMPLEMENTACIÓN DEL PLAN</a:t>
            </a:r>
            <a:endParaRPr lang="es-ES_tradnl" sz="1600" dirty="0">
              <a:solidFill>
                <a:srgbClr val="67627F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567255" y="1071879"/>
            <a:ext cx="3888848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C. Revisar el progreso en el logro de los objetivos </a:t>
            </a:r>
            <a:endParaRPr lang="es-ES_tradnl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78195" y="1071879"/>
            <a:ext cx="3845839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chemeClr val="accent3">
                    <a:lumMod val="75000"/>
                  </a:schemeClr>
                </a:solidFill>
              </a:rPr>
              <a:t>10. Asegurar la gestión y comunicación adecuados</a:t>
            </a:r>
            <a:endParaRPr lang="es-ES_tradnl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963711" y="2143758"/>
            <a:ext cx="749239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Supervisar, cuando la medida esté implementada, y evaluar la consecución (o no) de los objetivos.  </a:t>
            </a:r>
            <a:endParaRPr lang="es-ES_tradnl" dirty="0">
              <a:solidFill>
                <a:srgbClr val="8D89A4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963711" y="3430369"/>
            <a:ext cx="749239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Evaluar regularmente (cada 1-5 años) los impactos de las medidas o de los “paquetes” de medidas.</a:t>
            </a:r>
            <a:endParaRPr lang="es-ES_tradnl" dirty="0">
              <a:solidFill>
                <a:srgbClr val="8D89A4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63711" y="4917976"/>
            <a:ext cx="749239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Publicar un informe de evaluación dirigido a los ciudadanos y a los políticos</a:t>
            </a:r>
            <a:endParaRPr lang="es-ES_tradnl" dirty="0">
              <a:solidFill>
                <a:srgbClr val="8D89A4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78195" y="392328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7" name="CuadroTexto 6"/>
          <p:cNvSpPr txBox="1"/>
          <p:nvPr/>
        </p:nvSpPr>
        <p:spPr>
          <a:xfrm>
            <a:off x="243895" y="2143758"/>
            <a:ext cx="430887" cy="351288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270" wrap="square" rtlCol="0" anchor="ctr" anchorCtr="1">
            <a:spAutoFit/>
          </a:bodyPr>
          <a:lstStyle/>
          <a:p>
            <a:r>
              <a:rPr lang="es-ES_tradnl" sz="1600" dirty="0" smtClean="0">
                <a:solidFill>
                  <a:srgbClr val="67627F"/>
                </a:solidFill>
              </a:rPr>
              <a:t>IMPLEMENTACIÓN DEL PLAN</a:t>
            </a:r>
            <a:endParaRPr lang="es-ES_tradnl" sz="1600" dirty="0">
              <a:solidFill>
                <a:srgbClr val="67627F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342874" y="3503874"/>
            <a:ext cx="6240723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B. Revisión de los logros. Entender el éxito y el fracaso </a:t>
            </a:r>
            <a:endParaRPr lang="es-ES_tradnl" dirty="0"/>
          </a:p>
        </p:txBody>
      </p:sp>
      <p:sp>
        <p:nvSpPr>
          <p:cNvPr id="6" name="CuadroTexto 5"/>
          <p:cNvSpPr txBox="1"/>
          <p:nvPr/>
        </p:nvSpPr>
        <p:spPr>
          <a:xfrm>
            <a:off x="578194" y="1071879"/>
            <a:ext cx="4832005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67627F"/>
                </a:solidFill>
              </a:rPr>
              <a:t>11. Aprender las lecciones</a:t>
            </a:r>
            <a:endParaRPr lang="es-ES_tradnl" dirty="0">
              <a:solidFill>
                <a:srgbClr val="67627F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342874" y="4224465"/>
            <a:ext cx="6240723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C. Identificar nuevos retos para la próxima generación de PMUS </a:t>
            </a:r>
            <a:endParaRPr lang="es-ES_tradnl" dirty="0"/>
          </a:p>
        </p:txBody>
      </p:sp>
      <p:sp>
        <p:nvSpPr>
          <p:cNvPr id="9" name="CuadroTexto 8"/>
          <p:cNvSpPr txBox="1"/>
          <p:nvPr/>
        </p:nvSpPr>
        <p:spPr>
          <a:xfrm>
            <a:off x="1342874" y="2765268"/>
            <a:ext cx="6240723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A. Actualizar el plan con regularidad </a:t>
            </a:r>
            <a:endParaRPr lang="es-ES_tradnl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78195" y="392328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7" name="CuadroTexto 6"/>
          <p:cNvSpPr txBox="1"/>
          <p:nvPr/>
        </p:nvSpPr>
        <p:spPr>
          <a:xfrm>
            <a:off x="243895" y="2143758"/>
            <a:ext cx="430887" cy="351288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270" wrap="square" rtlCol="0" anchor="ctr" anchorCtr="1">
            <a:spAutoFit/>
          </a:bodyPr>
          <a:lstStyle/>
          <a:p>
            <a:r>
              <a:rPr lang="es-ES_tradnl" sz="1600" dirty="0" smtClean="0">
                <a:solidFill>
                  <a:srgbClr val="67627F"/>
                </a:solidFill>
              </a:rPr>
              <a:t>IMPLEMENTACIÓN DEL PLAN</a:t>
            </a:r>
            <a:endParaRPr lang="es-ES_tradnl" sz="1600" dirty="0">
              <a:solidFill>
                <a:srgbClr val="67627F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78195" y="1071879"/>
            <a:ext cx="2188616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11. Aprender las lecciones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903278" y="1071879"/>
            <a:ext cx="555282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A. Actualizar el plan con regularidad  </a:t>
            </a:r>
            <a:endParaRPr lang="es-ES_tradnl" dirty="0"/>
          </a:p>
        </p:txBody>
      </p:sp>
      <p:sp>
        <p:nvSpPr>
          <p:cNvPr id="8" name="CuadroTexto 7"/>
          <p:cNvSpPr txBox="1"/>
          <p:nvPr/>
        </p:nvSpPr>
        <p:spPr>
          <a:xfrm>
            <a:off x="1017750" y="2143758"/>
            <a:ext cx="743835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El plan debe tener un cierto grado de flexibilidad para actualizar los nuevos desarrollos y perspectivas.</a:t>
            </a:r>
            <a:endParaRPr lang="es-ES_tradnl" dirty="0">
              <a:solidFill>
                <a:srgbClr val="8D89A4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017752" y="3269565"/>
            <a:ext cx="743835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Identificar las áreas en las que los objetivos no pudieron ser alcanzados o donde el plan se realizó tarde o fuera de plazo</a:t>
            </a:r>
            <a:endParaRPr lang="es-ES_tradnl" dirty="0">
              <a:solidFill>
                <a:srgbClr val="8D89A4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017750" y="4328094"/>
            <a:ext cx="743835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Hacer correcciones en caso de que sean necesarias.</a:t>
            </a:r>
            <a:endParaRPr lang="es-ES_tradnl" dirty="0">
              <a:solidFill>
                <a:srgbClr val="8D89A4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017750" y="5287308"/>
            <a:ext cx="7438353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Discusión de las modificaciones con los grupos de interés.</a:t>
            </a:r>
            <a:endParaRPr lang="es-ES_tradnl" dirty="0">
              <a:solidFill>
                <a:srgbClr val="8D89A4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78195" y="463251"/>
            <a:ext cx="8105056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/>
            <a:r>
              <a:rPr lang="es-ES_tradnl" dirty="0" smtClean="0"/>
              <a:t>1.2. Principales características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578195" y="1094389"/>
            <a:ext cx="8105056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514A38"/>
                </a:solidFill>
              </a:rPr>
              <a:t>B. PLANIFICACIÓN PARTICIPATIVA</a:t>
            </a:r>
            <a:endParaRPr lang="es-ES_tradnl" dirty="0">
              <a:solidFill>
                <a:srgbClr val="514A38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01516" y="1693207"/>
            <a:ext cx="2426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514A38"/>
                </a:solidFill>
              </a:rPr>
              <a:t>- Requisito </a:t>
            </a:r>
            <a:r>
              <a:rPr lang="es-ES_tradnl" dirty="0" smtClean="0">
                <a:solidFill>
                  <a:srgbClr val="514A38"/>
                </a:solidFill>
              </a:rPr>
              <a:t>previo</a:t>
            </a:r>
            <a:endParaRPr lang="es-ES_tradnl" dirty="0">
              <a:solidFill>
                <a:srgbClr val="514A38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001516" y="2117680"/>
            <a:ext cx="4057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514A38"/>
                </a:solidFill>
              </a:rPr>
              <a:t>- Reduce </a:t>
            </a:r>
            <a:r>
              <a:rPr lang="es-ES_tradnl" dirty="0" smtClean="0">
                <a:solidFill>
                  <a:srgbClr val="514A38"/>
                </a:solidFill>
              </a:rPr>
              <a:t>los riesgos en la decisión</a:t>
            </a:r>
            <a:endParaRPr lang="es-ES_tradnl" dirty="0">
              <a:solidFill>
                <a:srgbClr val="514A38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032490" y="2562805"/>
            <a:ext cx="5389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514A38"/>
                </a:solidFill>
              </a:rPr>
              <a:t>- Mejora </a:t>
            </a:r>
            <a:r>
              <a:rPr lang="es-ES_tradnl" dirty="0" smtClean="0">
                <a:solidFill>
                  <a:srgbClr val="514A38"/>
                </a:solidFill>
              </a:rPr>
              <a:t>y facilita la implementación del Plan</a:t>
            </a:r>
            <a:endParaRPr lang="es-ES_tradnl" dirty="0">
              <a:solidFill>
                <a:srgbClr val="514A38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78195" y="3116803"/>
            <a:ext cx="8105056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514A38"/>
                </a:solidFill>
              </a:rPr>
              <a:t>C. DESARROLLO EQUILIBRADO e INTEGRADO DE TODOS LOS MODOS DE TRANSPORTE</a:t>
            </a:r>
            <a:endParaRPr lang="es-ES_tradnl" dirty="0">
              <a:solidFill>
                <a:srgbClr val="514A38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001516" y="3634202"/>
            <a:ext cx="4852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²"/>
            </a:pPr>
            <a:r>
              <a:rPr lang="es-ES_tradnl" dirty="0" smtClean="0">
                <a:solidFill>
                  <a:srgbClr val="514A38"/>
                </a:solidFill>
              </a:rPr>
              <a:t> Transporte </a:t>
            </a:r>
            <a:r>
              <a:rPr lang="es-ES_tradnl" dirty="0" smtClean="0">
                <a:solidFill>
                  <a:srgbClr val="514A38"/>
                </a:solidFill>
              </a:rPr>
              <a:t>Público</a:t>
            </a:r>
            <a:endParaRPr lang="es-ES_tradnl" dirty="0">
              <a:solidFill>
                <a:srgbClr val="514A38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001516" y="4034506"/>
            <a:ext cx="4852709" cy="382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²"/>
            </a:pPr>
            <a:r>
              <a:rPr lang="es-ES_tradnl" dirty="0" smtClean="0">
                <a:solidFill>
                  <a:srgbClr val="514A38"/>
                </a:solidFill>
              </a:rPr>
              <a:t> Transporte </a:t>
            </a:r>
            <a:r>
              <a:rPr lang="es-ES_tradnl" dirty="0" smtClean="0">
                <a:solidFill>
                  <a:srgbClr val="514A38"/>
                </a:solidFill>
              </a:rPr>
              <a:t>no motorizado: a pie y bicicleta</a:t>
            </a:r>
            <a:endParaRPr lang="es-ES_tradnl" dirty="0">
              <a:solidFill>
                <a:srgbClr val="514A38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032490" y="4451007"/>
            <a:ext cx="4677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²"/>
            </a:pPr>
            <a:r>
              <a:rPr lang="es-ES_tradnl" dirty="0" smtClean="0">
                <a:solidFill>
                  <a:srgbClr val="514A38"/>
                </a:solidFill>
              </a:rPr>
              <a:t> Intermodalidad </a:t>
            </a:r>
            <a:r>
              <a:rPr lang="es-ES_tradnl" dirty="0" smtClean="0">
                <a:solidFill>
                  <a:srgbClr val="514A38"/>
                </a:solidFill>
              </a:rPr>
              <a:t>y movilidad puerta a puerta</a:t>
            </a:r>
            <a:endParaRPr lang="es-ES_tradnl" dirty="0">
              <a:solidFill>
                <a:srgbClr val="514A38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032490" y="4885805"/>
            <a:ext cx="306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²"/>
            </a:pPr>
            <a:r>
              <a:rPr lang="es-ES_tradnl" dirty="0" smtClean="0">
                <a:solidFill>
                  <a:srgbClr val="514A38"/>
                </a:solidFill>
              </a:rPr>
              <a:t> Seguridad </a:t>
            </a:r>
            <a:r>
              <a:rPr lang="es-ES_tradnl" dirty="0" smtClean="0">
                <a:solidFill>
                  <a:srgbClr val="514A38"/>
                </a:solidFill>
              </a:rPr>
              <a:t>vial</a:t>
            </a:r>
            <a:endParaRPr lang="es-ES_tradnl" dirty="0">
              <a:solidFill>
                <a:srgbClr val="514A38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032490" y="5310279"/>
            <a:ext cx="2395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²"/>
            </a:pPr>
            <a:r>
              <a:rPr lang="es-ES_tradnl" dirty="0" smtClean="0">
                <a:solidFill>
                  <a:srgbClr val="514A38"/>
                </a:solidFill>
              </a:rPr>
              <a:t> Transporte</a:t>
            </a:r>
            <a:endParaRPr lang="es-ES_tradnl" dirty="0">
              <a:solidFill>
                <a:srgbClr val="514A38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032490" y="5704254"/>
            <a:ext cx="2240507" cy="382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²"/>
            </a:pPr>
            <a:r>
              <a:rPr lang="es-ES_tradnl" dirty="0" smtClean="0">
                <a:solidFill>
                  <a:srgbClr val="514A38"/>
                </a:solidFill>
              </a:rPr>
              <a:t> Logística </a:t>
            </a:r>
            <a:r>
              <a:rPr lang="es-ES_tradnl" dirty="0" smtClean="0">
                <a:solidFill>
                  <a:srgbClr val="514A38"/>
                </a:solidFill>
              </a:rPr>
              <a:t>urbana</a:t>
            </a:r>
            <a:endParaRPr lang="es-ES_tradnl" dirty="0">
              <a:solidFill>
                <a:srgbClr val="514A38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032490" y="6117230"/>
            <a:ext cx="2715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²"/>
            </a:pPr>
            <a:r>
              <a:rPr lang="es-ES_tradnl" dirty="0" smtClean="0">
                <a:solidFill>
                  <a:srgbClr val="514A38"/>
                </a:solidFill>
              </a:rPr>
              <a:t> Gestión </a:t>
            </a:r>
            <a:r>
              <a:rPr lang="es-ES_tradnl" dirty="0" smtClean="0">
                <a:solidFill>
                  <a:srgbClr val="514A38"/>
                </a:solidFill>
              </a:rPr>
              <a:t>de la movilidad</a:t>
            </a:r>
            <a:endParaRPr lang="es-ES_tradnl" dirty="0">
              <a:solidFill>
                <a:srgbClr val="514A38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032490" y="6486562"/>
            <a:ext cx="4821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²"/>
            </a:pPr>
            <a:r>
              <a:rPr lang="es-ES_tradnl" dirty="0" smtClean="0">
                <a:solidFill>
                  <a:srgbClr val="514A38"/>
                </a:solidFill>
              </a:rPr>
              <a:t> Sistemas </a:t>
            </a:r>
            <a:r>
              <a:rPr lang="es-ES_tradnl" dirty="0" smtClean="0">
                <a:solidFill>
                  <a:srgbClr val="514A38"/>
                </a:solidFill>
              </a:rPr>
              <a:t>inteligentes de transportes</a:t>
            </a:r>
            <a:endParaRPr lang="es-ES_tradnl" dirty="0">
              <a:solidFill>
                <a:srgbClr val="514A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78195" y="392328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7" name="CuadroTexto 6"/>
          <p:cNvSpPr txBox="1"/>
          <p:nvPr/>
        </p:nvSpPr>
        <p:spPr>
          <a:xfrm>
            <a:off x="243895" y="2103240"/>
            <a:ext cx="430887" cy="35534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270" wrap="square" rtlCol="0" anchor="ctr" anchorCtr="1">
            <a:spAutoFit/>
          </a:bodyPr>
          <a:lstStyle/>
          <a:p>
            <a:r>
              <a:rPr lang="es-ES_tradnl" sz="1600" dirty="0" smtClean="0">
                <a:solidFill>
                  <a:srgbClr val="67627F"/>
                </a:solidFill>
              </a:rPr>
              <a:t>IMPLEMENTACIÓN DEL PLAN</a:t>
            </a:r>
            <a:endParaRPr lang="es-ES_tradnl" sz="1600" dirty="0">
              <a:solidFill>
                <a:srgbClr val="67627F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903278" y="1071879"/>
            <a:ext cx="555282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B. Revisión de los logros. Entender el éxito y el fracaso  </a:t>
            </a:r>
            <a:endParaRPr lang="es-ES_tradnl" dirty="0"/>
          </a:p>
        </p:txBody>
      </p:sp>
      <p:sp>
        <p:nvSpPr>
          <p:cNvPr id="6" name="CuadroTexto 5"/>
          <p:cNvSpPr txBox="1"/>
          <p:nvPr/>
        </p:nvSpPr>
        <p:spPr>
          <a:xfrm>
            <a:off x="578195" y="1071879"/>
            <a:ext cx="2188616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11. Aprender las lecciones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981725" y="2103240"/>
            <a:ext cx="747437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Evaluar el proceso y el impacto de las medidas aplicadas.</a:t>
            </a:r>
            <a:endParaRPr lang="es-ES_tradnl" dirty="0">
              <a:solidFill>
                <a:srgbClr val="8D89A4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81725" y="2800197"/>
            <a:ext cx="7474378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Analizar los resultados positivos y negativos. Realizar una recopilación de los objetivos que no han sido alcanzados y que están pendientes.</a:t>
            </a:r>
            <a:endParaRPr lang="es-ES_tradnl" dirty="0">
              <a:solidFill>
                <a:srgbClr val="8D89A4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981725" y="4021842"/>
            <a:ext cx="747437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Documentar las lecciones aprendidas.</a:t>
            </a:r>
            <a:endParaRPr lang="es-ES_tradnl" dirty="0">
              <a:solidFill>
                <a:srgbClr val="8D89A4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981725" y="5010309"/>
            <a:ext cx="7474378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Desarrollar estrategias para fortalecer los resultados exitosos y evitar el fracaso del siguiente ciclo de planificación.</a:t>
            </a:r>
            <a:endParaRPr lang="es-ES_tradnl" dirty="0">
              <a:solidFill>
                <a:srgbClr val="8D89A4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78195" y="392328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7" name="CuadroTexto 6"/>
          <p:cNvSpPr txBox="1"/>
          <p:nvPr/>
        </p:nvSpPr>
        <p:spPr>
          <a:xfrm>
            <a:off x="243895" y="2143758"/>
            <a:ext cx="430887" cy="351288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270" wrap="square" rtlCol="0" anchor="ctr" anchorCtr="1">
            <a:spAutoFit/>
          </a:bodyPr>
          <a:lstStyle/>
          <a:p>
            <a:r>
              <a:rPr lang="es-ES_tradnl" sz="1600" dirty="0" smtClean="0">
                <a:solidFill>
                  <a:srgbClr val="67627F"/>
                </a:solidFill>
              </a:rPr>
              <a:t>IMPLEMENTACIÓN DEL PLAN</a:t>
            </a:r>
            <a:endParaRPr lang="es-ES_tradnl" sz="1600" dirty="0">
              <a:solidFill>
                <a:srgbClr val="67627F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78195" y="1071879"/>
            <a:ext cx="2188616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11. Aprender las lecciones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189238" y="1071879"/>
            <a:ext cx="5266866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C. </a:t>
            </a:r>
            <a:r>
              <a:rPr lang="es-ES_tradnl" smtClean="0"/>
              <a:t>Identificar </a:t>
            </a:r>
            <a:r>
              <a:rPr lang="es-ES_tradnl" dirty="0" smtClean="0"/>
              <a:t>nuevos retos para la próxima generación </a:t>
            </a:r>
            <a:r>
              <a:rPr lang="es-ES_tradnl" smtClean="0"/>
              <a:t>de PMUS </a:t>
            </a:r>
            <a:endParaRPr lang="es-ES_tradnl" dirty="0"/>
          </a:p>
        </p:txBody>
      </p:sp>
      <p:sp>
        <p:nvSpPr>
          <p:cNvPr id="10" name="CuadroTexto 9"/>
          <p:cNvSpPr txBox="1"/>
          <p:nvPr/>
        </p:nvSpPr>
        <p:spPr>
          <a:xfrm>
            <a:off x="900666" y="2143758"/>
            <a:ext cx="755543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Prepararse para el próximo ciclo de planificación.</a:t>
            </a:r>
            <a:endParaRPr lang="es-ES_tradnl" dirty="0">
              <a:solidFill>
                <a:srgbClr val="8D89A4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900665" y="2971337"/>
            <a:ext cx="7555438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Identificar los nuevos desafíos que se han desarrollado durante la fase de implementación.</a:t>
            </a:r>
            <a:endParaRPr lang="es-ES_tradnl" dirty="0">
              <a:solidFill>
                <a:srgbClr val="8D89A4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900666" y="4010576"/>
            <a:ext cx="7555438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Tener en cuenta cómo se podrían utilizar las políticas en otras áreas para crear sinergias con la política de movilidad (usos del suelo, energía, medio ambiente, economía, inclusión social, seguridad y salud).</a:t>
            </a:r>
            <a:endParaRPr lang="es-ES_tradnl" dirty="0">
              <a:solidFill>
                <a:srgbClr val="8D89A4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900665" y="5287308"/>
            <a:ext cx="6214587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8D89A4"/>
                </a:solidFill>
              </a:rPr>
              <a:t>Estar preparado para iniciar la próxima  generación de planes.</a:t>
            </a:r>
            <a:endParaRPr lang="es-ES_tradnl" dirty="0">
              <a:solidFill>
                <a:srgbClr val="8D89A4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622300" y="2286000"/>
            <a:ext cx="486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dirty="0"/>
          </a:p>
        </p:txBody>
      </p:sp>
      <p:sp>
        <p:nvSpPr>
          <p:cNvPr id="5" name="CuadroTexto 4"/>
          <p:cNvSpPr txBox="1"/>
          <p:nvPr/>
        </p:nvSpPr>
        <p:spPr>
          <a:xfrm>
            <a:off x="307055" y="1904991"/>
            <a:ext cx="3630118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chemeClr val="accent4"/>
                </a:solidFill>
              </a:rPr>
              <a:t>VITORIA GASTEIZ, CAPITAL COMUNIDAD AUTÓNOMA (243.000 </a:t>
            </a:r>
            <a:r>
              <a:rPr lang="es-ES_tradnl" dirty="0" err="1" smtClean="0">
                <a:solidFill>
                  <a:schemeClr val="accent4"/>
                </a:solidFill>
              </a:rPr>
              <a:t>hab</a:t>
            </a:r>
            <a:r>
              <a:rPr lang="es-ES_tradnl" dirty="0" smtClean="0">
                <a:solidFill>
                  <a:schemeClr val="accent4"/>
                </a:solidFill>
              </a:rPr>
              <a:t> en 2014)</a:t>
            </a:r>
            <a:endParaRPr lang="es-ES_tradnl" dirty="0">
              <a:solidFill>
                <a:schemeClr val="accent4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817" y="3215203"/>
            <a:ext cx="4517217" cy="317083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972" y="1448485"/>
            <a:ext cx="1695027" cy="1379836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22300" y="420469"/>
            <a:ext cx="7877908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3. </a:t>
            </a:r>
            <a:r>
              <a:rPr lang="es-ES_tradnl" dirty="0" smtClean="0"/>
              <a:t>Ejemplo: </a:t>
            </a:r>
            <a:r>
              <a:rPr lang="es-ES_tradnl" dirty="0" smtClean="0"/>
              <a:t>Plan de Movilidad Sostenible y Espacio Público (Vitoria- Gasteiz, 2007</a:t>
            </a:r>
            <a:r>
              <a:rPr lang="es-ES_tradnl" dirty="0" smtClean="0"/>
              <a:t>)</a:t>
            </a:r>
          </a:p>
        </p:txBody>
      </p:sp>
      <p:sp>
        <p:nvSpPr>
          <p:cNvPr id="11" name="Elipse 10"/>
          <p:cNvSpPr/>
          <p:nvPr/>
        </p:nvSpPr>
        <p:spPr>
          <a:xfrm>
            <a:off x="4635056" y="3403602"/>
            <a:ext cx="414306" cy="44689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Llamada ovalada 13"/>
          <p:cNvSpPr/>
          <p:nvPr/>
        </p:nvSpPr>
        <p:spPr>
          <a:xfrm rot="3896594">
            <a:off x="7613329" y="1823451"/>
            <a:ext cx="838859" cy="1395508"/>
          </a:xfrm>
          <a:prstGeom prst="wedgeEllipseCallout">
            <a:avLst>
              <a:gd name="adj1" fmla="val -46115"/>
              <a:gd name="adj2" fmla="val 237277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CuadroTexto 16"/>
          <p:cNvSpPr txBox="1"/>
          <p:nvPr/>
        </p:nvSpPr>
        <p:spPr>
          <a:xfrm>
            <a:off x="307055" y="1263819"/>
            <a:ext cx="908843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CASO 1</a:t>
            </a:r>
            <a:endParaRPr lang="es-ES_tradnl" dirty="0">
              <a:solidFill>
                <a:srgbClr val="748560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22300" y="191869"/>
            <a:ext cx="7877908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3. 1. Plan de Movilidad Sostenible y Espacio Público (Vitoria- Gasteiz, 2007)	</a:t>
            </a:r>
            <a:endParaRPr lang="es-ES_tradnl" dirty="0"/>
          </a:p>
        </p:txBody>
      </p:sp>
      <p:sp>
        <p:nvSpPr>
          <p:cNvPr id="3" name="CuadroTexto 2"/>
          <p:cNvSpPr txBox="1"/>
          <p:nvPr/>
        </p:nvSpPr>
        <p:spPr>
          <a:xfrm>
            <a:off x="937575" y="986950"/>
            <a:ext cx="1691479" cy="338554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chemeClr val="bg1"/>
                </a:solidFill>
              </a:rPr>
              <a:t>PREPARACIÓN</a:t>
            </a:r>
            <a:endParaRPr lang="es-ES_tradnl" sz="1600" dirty="0">
              <a:solidFill>
                <a:schemeClr val="bg1"/>
              </a:solidFill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77171075"/>
              </p:ext>
            </p:extLst>
          </p:nvPr>
        </p:nvGraphicFramePr>
        <p:xfrm>
          <a:off x="139700" y="650000"/>
          <a:ext cx="8757920" cy="40640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CuadroTexto 10"/>
          <p:cNvSpPr txBox="1"/>
          <p:nvPr/>
        </p:nvSpPr>
        <p:spPr>
          <a:xfrm>
            <a:off x="416560" y="4481865"/>
            <a:ext cx="8083648" cy="230832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b="1" dirty="0" smtClean="0">
                <a:solidFill>
                  <a:schemeClr val="accent4">
                    <a:lumMod val="75000"/>
                  </a:schemeClr>
                </a:solidFill>
              </a:rPr>
              <a:t>1996-97</a:t>
            </a:r>
            <a:r>
              <a:rPr lang="es-ES_tradnl" dirty="0" smtClean="0">
                <a:solidFill>
                  <a:schemeClr val="accent4">
                    <a:lumMod val="75000"/>
                  </a:schemeClr>
                </a:solidFill>
              </a:rPr>
              <a:t>: “Estrategias y acciones hacia la sostenibilidad.”</a:t>
            </a:r>
          </a:p>
          <a:p>
            <a:r>
              <a:rPr lang="es-ES_tradnl" b="1" dirty="0" smtClean="0">
                <a:solidFill>
                  <a:schemeClr val="accent4">
                    <a:lumMod val="75000"/>
                  </a:schemeClr>
                </a:solidFill>
              </a:rPr>
              <a:t>1998</a:t>
            </a:r>
            <a:r>
              <a:rPr lang="es-ES_tradnl" dirty="0" smtClean="0">
                <a:solidFill>
                  <a:schemeClr val="accent4">
                    <a:lumMod val="75000"/>
                  </a:schemeClr>
                </a:solidFill>
              </a:rPr>
              <a:t>: aprobación de un Sistema de Indicadores para la evaluación de las condiciones         	  de sostenibilidad del municipio.</a:t>
            </a:r>
          </a:p>
          <a:p>
            <a:r>
              <a:rPr lang="es-ES_tradnl" b="1" dirty="0" smtClean="0">
                <a:solidFill>
                  <a:schemeClr val="accent4">
                    <a:lumMod val="75000"/>
                  </a:schemeClr>
                </a:solidFill>
              </a:rPr>
              <a:t>2002</a:t>
            </a:r>
            <a:r>
              <a:rPr lang="es-ES_tradnl" dirty="0" smtClean="0">
                <a:solidFill>
                  <a:schemeClr val="accent4">
                    <a:lumMod val="75000"/>
                  </a:schemeClr>
                </a:solidFill>
              </a:rPr>
              <a:t>: Primer Plan de Acción Ambiental (2002-2007).</a:t>
            </a:r>
          </a:p>
          <a:p>
            <a:r>
              <a:rPr lang="es-ES_tradnl" dirty="0" smtClean="0">
                <a:solidFill>
                  <a:schemeClr val="accent4">
                    <a:lumMod val="75000"/>
                  </a:schemeClr>
                </a:solidFill>
              </a:rPr>
              <a:t>	  Taller de participación ciudadana sobre movilidad urbana de Vitoria-Gasteiz.</a:t>
            </a:r>
          </a:p>
          <a:p>
            <a:r>
              <a:rPr lang="es-ES_tradnl" dirty="0" smtClean="0">
                <a:solidFill>
                  <a:schemeClr val="accent4">
                    <a:lumMod val="75000"/>
                  </a:schemeClr>
                </a:solidFill>
              </a:rPr>
              <a:t>	  Red Vasca de Municipios hacia la Sostenibilidad.</a:t>
            </a:r>
          </a:p>
          <a:p>
            <a:r>
              <a:rPr lang="es-ES_tradnl" b="1" dirty="0" smtClean="0">
                <a:solidFill>
                  <a:schemeClr val="accent4">
                    <a:lumMod val="75000"/>
                  </a:schemeClr>
                </a:solidFill>
              </a:rPr>
              <a:t>2006</a:t>
            </a:r>
            <a:r>
              <a:rPr lang="es-ES_tradnl" dirty="0" smtClean="0">
                <a:solidFill>
                  <a:schemeClr val="accent4">
                    <a:lumMod val="75000"/>
                  </a:schemeClr>
                </a:solidFill>
              </a:rPr>
              <a:t>: se crea el “Observatorio de Sostenibilidad de Vitoria-Gasteiz”. </a:t>
            </a:r>
          </a:p>
          <a:p>
            <a:r>
              <a:rPr lang="es-ES_tradnl" dirty="0" smtClean="0">
                <a:solidFill>
                  <a:schemeClr val="accent4">
                    <a:lumMod val="75000"/>
                  </a:schemeClr>
                </a:solidFill>
              </a:rPr>
              <a:t>	  inicio del diagnóstico y elaboración del </a:t>
            </a:r>
            <a:r>
              <a:rPr lang="es-ES_tradnl" dirty="0" err="1" smtClean="0">
                <a:solidFill>
                  <a:schemeClr val="accent4">
                    <a:lumMod val="75000"/>
                  </a:schemeClr>
                </a:solidFill>
              </a:rPr>
              <a:t>PMSyEP</a:t>
            </a:r>
            <a:r>
              <a:rPr lang="es-ES_tradnl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es-ES_tradnl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22300" y="191869"/>
            <a:ext cx="7877908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3. 1. Plan de Movilidad Sostenible y Espacio Público (Vitoria- Gasteiz, 2007)	</a:t>
            </a:r>
            <a:endParaRPr lang="es-ES_tradnl" dirty="0"/>
          </a:p>
        </p:txBody>
      </p:sp>
      <p:sp>
        <p:nvSpPr>
          <p:cNvPr id="3" name="CuadroTexto 2"/>
          <p:cNvSpPr txBox="1"/>
          <p:nvPr/>
        </p:nvSpPr>
        <p:spPr>
          <a:xfrm>
            <a:off x="877385" y="715089"/>
            <a:ext cx="7322404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576448"/>
                </a:solidFill>
              </a:rPr>
              <a:t>Análisis de la situación actual de la movilidad y definir escenarios</a:t>
            </a:r>
            <a:endParaRPr lang="es-ES_tradnl" sz="1400" dirty="0">
              <a:solidFill>
                <a:srgbClr val="576448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21881" y="1226066"/>
            <a:ext cx="7877908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Análisis del reparto modal, redes de transporte, aparcamiento</a:t>
            </a:r>
          </a:p>
          <a:p>
            <a:pPr algn="ctr"/>
            <a:r>
              <a:rPr lang="es-ES_tradnl" dirty="0" smtClean="0"/>
              <a:t>Identificar los problemas y necesidades en materia de movilidad</a:t>
            </a:r>
            <a:endParaRPr lang="es-ES_tradnl" dirty="0"/>
          </a:p>
        </p:txBody>
      </p:sp>
      <p:sp>
        <p:nvSpPr>
          <p:cNvPr id="5" name="CuadroTexto 4"/>
          <p:cNvSpPr txBox="1"/>
          <p:nvPr/>
        </p:nvSpPr>
        <p:spPr>
          <a:xfrm>
            <a:off x="368300" y="2459502"/>
            <a:ext cx="3228524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accent4"/>
                </a:solidFill>
              </a:rPr>
              <a:t>Desequilibrios en el reparto modal</a:t>
            </a:r>
            <a:endParaRPr lang="es-ES_tradnl" dirty="0">
              <a:solidFill>
                <a:schemeClr val="accent4"/>
              </a:solidFill>
            </a:endParaRPr>
          </a:p>
        </p:txBody>
      </p:sp>
      <p:pic>
        <p:nvPicPr>
          <p:cNvPr id="6" name="Imagen 5" descr="Captura de pantalla 2014-11-12 a la(s) 00.54.24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4104824" y="1981200"/>
            <a:ext cx="4069565" cy="1762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/>
          <p:cNvSpPr txBox="1"/>
          <p:nvPr/>
        </p:nvSpPr>
        <p:spPr>
          <a:xfrm>
            <a:off x="368300" y="4686300"/>
            <a:ext cx="3228524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rgbClr val="748560"/>
                </a:solidFill>
              </a:rPr>
              <a:t>Escasa competitividad del transporte público</a:t>
            </a:r>
            <a:endParaRPr lang="es-ES_tradnl" dirty="0">
              <a:solidFill>
                <a:srgbClr val="748560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485" y="3964856"/>
            <a:ext cx="4140304" cy="28169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/>
          <p:cNvSpPr txBox="1"/>
          <p:nvPr/>
        </p:nvSpPr>
        <p:spPr>
          <a:xfrm>
            <a:off x="6853589" y="6526768"/>
            <a:ext cx="1346200" cy="2550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_tradnl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68294" y="104407"/>
          <a:ext cx="4601872" cy="6501541"/>
        </p:xfrm>
        <a:graphic>
          <a:graphicData uri="http://schemas.openxmlformats.org/presentationml/2006/ole">
            <p:oleObj spid="_x0000_s41986" name="Documento" r:id="rId3" imgW="5753100" imgH="8128000" progId="Word.Document.12">
              <p:link updateAutomatic="1"/>
            </p:oleObj>
          </a:graphicData>
        </a:graphic>
      </p:graphicFrame>
      <p:graphicFrame>
        <p:nvGraphicFramePr>
          <p:cNvPr id="41988" name="Object 4"/>
          <p:cNvGraphicFramePr>
            <a:graphicFrameLocks noChangeAspect="1"/>
          </p:cNvGraphicFramePr>
          <p:nvPr/>
        </p:nvGraphicFramePr>
        <p:xfrm>
          <a:off x="4559340" y="226793"/>
          <a:ext cx="4543695" cy="2908767"/>
        </p:xfrm>
        <a:graphic>
          <a:graphicData uri="http://schemas.openxmlformats.org/presentationml/2006/ole">
            <p:oleObj spid="_x0000_s41988" name="Documento" r:id="rId4" imgW="5753100" imgH="3683000" progId="Word.Document.12">
              <p:link updateAutomatic="1"/>
            </p:oleObj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4670166" y="2959100"/>
            <a:ext cx="4219834" cy="175432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576448"/>
                </a:solidFill>
              </a:rPr>
              <a:t>VITORIA GASTEIZ:</a:t>
            </a:r>
          </a:p>
          <a:p>
            <a:endParaRPr lang="es-ES_tradnl" dirty="0" smtClean="0">
              <a:solidFill>
                <a:srgbClr val="576448"/>
              </a:solidFill>
            </a:endParaRPr>
          </a:p>
          <a:p>
            <a:r>
              <a:rPr lang="es-ES_tradnl" dirty="0" smtClean="0">
                <a:solidFill>
                  <a:srgbClr val="576448"/>
                </a:solidFill>
              </a:rPr>
              <a:t>Ciudad densa y </a:t>
            </a:r>
            <a:r>
              <a:rPr lang="es-ES_tradnl" b="1" dirty="0" smtClean="0">
                <a:solidFill>
                  <a:srgbClr val="576448"/>
                </a:solidFill>
              </a:rPr>
              <a:t>compacta</a:t>
            </a:r>
          </a:p>
          <a:p>
            <a:endParaRPr lang="es-ES_tradnl" dirty="0" smtClean="0">
              <a:solidFill>
                <a:srgbClr val="576448"/>
              </a:solidFill>
            </a:endParaRPr>
          </a:p>
          <a:p>
            <a:r>
              <a:rPr lang="es-ES_tradnl" b="1" dirty="0" smtClean="0">
                <a:solidFill>
                  <a:srgbClr val="576448"/>
                </a:solidFill>
              </a:rPr>
              <a:t>88% de los residentes trabajan en el mismo municipio</a:t>
            </a:r>
            <a:endParaRPr lang="es-ES_tradnl" b="1" dirty="0">
              <a:solidFill>
                <a:srgbClr val="576448"/>
              </a:solidFill>
            </a:endParaRPr>
          </a:p>
        </p:txBody>
      </p:sp>
      <p:pic>
        <p:nvPicPr>
          <p:cNvPr id="6" name="Imagen 5" descr="Captura de pantalla 2014-11-22 a la(s) 00.23.2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8766" y="4713427"/>
            <a:ext cx="1935233" cy="2144573"/>
          </a:xfrm>
          <a:prstGeom prst="rect">
            <a:avLst/>
          </a:prstGeom>
        </p:spPr>
      </p:pic>
      <p:pic>
        <p:nvPicPr>
          <p:cNvPr id="7" name="Imagen 6" descr="Captura de pantalla 2014-11-22 a la(s) 00.27.1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6900" y="5300078"/>
            <a:ext cx="2852666" cy="922921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14-11-21 a la(s) 18.08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301" y="152771"/>
            <a:ext cx="3795346" cy="2857500"/>
          </a:xfrm>
          <a:prstGeom prst="rect">
            <a:avLst/>
          </a:prstGeom>
        </p:spPr>
      </p:pic>
      <p:pic>
        <p:nvPicPr>
          <p:cNvPr id="5" name="Imagen 4" descr="Captura de pantalla 2014-11-21 a la(s) 23.06.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282558" cy="61468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52400" y="6146800"/>
            <a:ext cx="5041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Fuente: Plan Director ciclista (2010-2015)</a:t>
            </a:r>
            <a:endParaRPr lang="es-ES_tradnl" dirty="0"/>
          </a:p>
        </p:txBody>
      </p:sp>
      <p:pic>
        <p:nvPicPr>
          <p:cNvPr id="7" name="Imagen 6" descr="Captura de pantalla 2014-11-22 a la(s) 00.35.0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301" y="3568700"/>
            <a:ext cx="3862562" cy="2947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8900" y="279400"/>
            <a:ext cx="283210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Escenario 0: Situación actual</a:t>
            </a:r>
            <a:endParaRPr lang="es-ES_tradnl" dirty="0">
              <a:solidFill>
                <a:srgbClr val="748560"/>
              </a:solidFill>
            </a:endParaRPr>
          </a:p>
        </p:txBody>
      </p:sp>
      <p:pic>
        <p:nvPicPr>
          <p:cNvPr id="5" name="Imagen 4" descr="Captura de pantalla 2014-11-21 a la(s) 21.48.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139700"/>
            <a:ext cx="5969000" cy="4058920"/>
          </a:xfrm>
          <a:prstGeom prst="rect">
            <a:avLst/>
          </a:prstGeom>
        </p:spPr>
      </p:pic>
      <p:pic>
        <p:nvPicPr>
          <p:cNvPr id="6" name="Imagen 5" descr="Captura de pantalla 2014-11-21 a la(s) 21.48.4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35500"/>
            <a:ext cx="4806392" cy="1365213"/>
          </a:xfrm>
          <a:prstGeom prst="rect">
            <a:avLst/>
          </a:prstGeom>
        </p:spPr>
      </p:pic>
      <p:pic>
        <p:nvPicPr>
          <p:cNvPr id="7" name="Imagen 6" descr="Captura de pantalla 2014-11-21 a la(s) 21.48.5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600" y="4110018"/>
            <a:ext cx="4470400" cy="2747981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0" y="1257300"/>
            <a:ext cx="2921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Este escenario representa el diagnóstico del modelo de movilidad en la ciudad con las distintas redes en funcionamiento y las tipologías de espacios públicos que ofrecía la ciudad en </a:t>
            </a:r>
            <a:r>
              <a:rPr lang="es-ES_tradnl" dirty="0" smtClean="0">
                <a:solidFill>
                  <a:srgbClr val="748560"/>
                </a:solidFill>
              </a:rPr>
              <a:t>2006.</a:t>
            </a:r>
            <a:endParaRPr lang="es-ES_tradnl" dirty="0">
              <a:solidFill>
                <a:srgbClr val="7485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21 a la(s) 21.51.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506" y="0"/>
            <a:ext cx="5189494" cy="3415428"/>
          </a:xfrm>
          <a:prstGeom prst="rect">
            <a:avLst/>
          </a:prstGeom>
        </p:spPr>
      </p:pic>
      <p:pic>
        <p:nvPicPr>
          <p:cNvPr id="3" name="Imagen 2" descr="Captura de pantalla 2014-11-21 a la(s) 21.51.5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67255"/>
            <a:ext cx="4191000" cy="2620802"/>
          </a:xfrm>
          <a:prstGeom prst="rect">
            <a:avLst/>
          </a:prstGeom>
        </p:spPr>
      </p:pic>
      <p:pic>
        <p:nvPicPr>
          <p:cNvPr id="4" name="Imagen 3" descr="Captura de pantalla 2014-11-21 a la(s) 21.52.1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100" y="3599525"/>
            <a:ext cx="4305300" cy="2752764"/>
          </a:xfrm>
          <a:prstGeom prst="rect">
            <a:avLst/>
          </a:prstGeom>
        </p:spPr>
      </p:pic>
      <p:pic>
        <p:nvPicPr>
          <p:cNvPr id="5" name="Imagen 4" descr="Captura de pantalla 2014-11-21 a la(s) 21.55.1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4445000" y="6275356"/>
            <a:ext cx="4127500" cy="60346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0" y="533400"/>
            <a:ext cx="3771900" cy="286232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ESCENARIO INTERMEDIO</a:t>
            </a:r>
          </a:p>
          <a:p>
            <a:r>
              <a:rPr lang="es-ES_tradnl" dirty="0" smtClean="0">
                <a:solidFill>
                  <a:srgbClr val="748560"/>
                </a:solidFill>
              </a:rPr>
              <a:t>MODELO DE SUPERMANZANAS CON LA PROYECCIÓN PARCIAL DE LAS ACTUACIONES </a:t>
            </a:r>
            <a:r>
              <a:rPr lang="es-ES_tradnl" dirty="0" smtClean="0">
                <a:solidFill>
                  <a:srgbClr val="748560"/>
                </a:solidFill>
              </a:rPr>
              <a:t>URBANAS:</a:t>
            </a:r>
          </a:p>
          <a:p>
            <a:r>
              <a:rPr lang="es-ES_tradnl" dirty="0" smtClean="0">
                <a:solidFill>
                  <a:srgbClr val="748560"/>
                </a:solidFill>
              </a:rPr>
              <a:t> </a:t>
            </a:r>
            <a:endParaRPr lang="es-ES_tradnl" dirty="0" smtClean="0">
              <a:solidFill>
                <a:srgbClr val="748560"/>
              </a:solidFill>
            </a:endParaRPr>
          </a:p>
          <a:p>
            <a:r>
              <a:rPr lang="es-ES_tradnl" dirty="0" smtClean="0">
                <a:solidFill>
                  <a:srgbClr val="748560"/>
                </a:solidFill>
              </a:rPr>
              <a:t>Este escenario representa la proyección de Vitoria para el </a:t>
            </a:r>
            <a:r>
              <a:rPr lang="es-ES_tradnl" dirty="0" smtClean="0">
                <a:solidFill>
                  <a:srgbClr val="748560"/>
                </a:solidFill>
              </a:rPr>
              <a:t>año </a:t>
            </a:r>
            <a:r>
              <a:rPr lang="es-ES_tradnl" dirty="0" smtClean="0">
                <a:solidFill>
                  <a:srgbClr val="748560"/>
                </a:solidFill>
              </a:rPr>
              <a:t>previsto de finalización de la nueva línea de tranvía (previsto al 2008) y su incidencia sobre la movilidad. </a:t>
            </a:r>
            <a:endParaRPr lang="es-ES_tradnl" dirty="0">
              <a:solidFill>
                <a:srgbClr val="7485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21 a la(s) 21.53.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26" y="203200"/>
            <a:ext cx="5256430" cy="3497306"/>
          </a:xfrm>
          <a:prstGeom prst="rect">
            <a:avLst/>
          </a:prstGeom>
        </p:spPr>
      </p:pic>
      <p:pic>
        <p:nvPicPr>
          <p:cNvPr id="3" name="Imagen 2" descr="Captura de pantalla 2014-11-21 a la(s) 21.53.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26" y="3860800"/>
            <a:ext cx="3584031" cy="2997200"/>
          </a:xfrm>
          <a:prstGeom prst="rect">
            <a:avLst/>
          </a:prstGeom>
        </p:spPr>
      </p:pic>
      <p:pic>
        <p:nvPicPr>
          <p:cNvPr id="4" name="Imagen 3" descr="Captura de pantalla 2014-11-21 a la(s) 21.53.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456" y="609600"/>
            <a:ext cx="3831006" cy="2219342"/>
          </a:xfrm>
          <a:prstGeom prst="rect">
            <a:avLst/>
          </a:prstGeom>
        </p:spPr>
      </p:pic>
      <p:pic>
        <p:nvPicPr>
          <p:cNvPr id="5" name="Imagen 4" descr="Captura de pantalla 2014-11-21 a la(s) 21.56.4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3700" y="2786466"/>
            <a:ext cx="3587119" cy="72353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013201" y="3695700"/>
            <a:ext cx="5047618" cy="313932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ESCENARIO FINAL</a:t>
            </a:r>
          </a:p>
          <a:p>
            <a:r>
              <a:rPr lang="es-ES_tradnl" dirty="0" smtClean="0">
                <a:solidFill>
                  <a:srgbClr val="748560"/>
                </a:solidFill>
              </a:rPr>
              <a:t>EL MODELO DE SUPERMANZANAS CON LA </a:t>
            </a:r>
            <a:r>
              <a:rPr lang="es-ES_tradnl" dirty="0" smtClean="0">
                <a:solidFill>
                  <a:srgbClr val="748560"/>
                </a:solidFill>
              </a:rPr>
              <a:t>PROYECCI</a:t>
            </a:r>
            <a:r>
              <a:rPr lang="es-ES_tradnl" dirty="0" smtClean="0">
                <a:solidFill>
                  <a:srgbClr val="748560"/>
                </a:solidFill>
              </a:rPr>
              <a:t>Ó</a:t>
            </a:r>
            <a:r>
              <a:rPr lang="es-ES_tradnl" dirty="0" smtClean="0">
                <a:solidFill>
                  <a:srgbClr val="748560"/>
                </a:solidFill>
              </a:rPr>
              <a:t>N </a:t>
            </a:r>
            <a:r>
              <a:rPr lang="es-ES_tradnl" dirty="0" smtClean="0">
                <a:solidFill>
                  <a:srgbClr val="748560"/>
                </a:solidFill>
              </a:rPr>
              <a:t>FINAL DE LAS ACTUACIONES </a:t>
            </a:r>
            <a:r>
              <a:rPr lang="es-ES_tradnl" dirty="0" smtClean="0">
                <a:solidFill>
                  <a:srgbClr val="748560"/>
                </a:solidFill>
              </a:rPr>
              <a:t>URBANAS:</a:t>
            </a:r>
          </a:p>
          <a:p>
            <a:r>
              <a:rPr lang="es-ES_tradnl" dirty="0" smtClean="0">
                <a:solidFill>
                  <a:srgbClr val="748560"/>
                </a:solidFill>
              </a:rPr>
              <a:t> </a:t>
            </a:r>
            <a:endParaRPr lang="es-ES_tradnl" dirty="0" smtClean="0">
              <a:solidFill>
                <a:srgbClr val="748560"/>
              </a:solidFill>
            </a:endParaRPr>
          </a:p>
          <a:p>
            <a:r>
              <a:rPr lang="es-ES_tradnl" dirty="0" smtClean="0">
                <a:solidFill>
                  <a:srgbClr val="748560"/>
                </a:solidFill>
              </a:rPr>
              <a:t>El escenario responderá a la reorganización de las redes de movilidad a partir del modelo de </a:t>
            </a:r>
            <a:r>
              <a:rPr lang="es-ES_tradnl" dirty="0" err="1" smtClean="0">
                <a:solidFill>
                  <a:srgbClr val="748560"/>
                </a:solidFill>
              </a:rPr>
              <a:t>Supermanzanas</a:t>
            </a:r>
            <a:r>
              <a:rPr lang="es-ES_tradnl" dirty="0" smtClean="0">
                <a:solidFill>
                  <a:srgbClr val="748560"/>
                </a:solidFill>
              </a:rPr>
              <a:t> y una nueva concepción de la habitabilidad del espacio público. Para ello, se tiene en cuenta la ejecución total de los planes de ordenación urbana previstos para esta fecha. </a:t>
            </a:r>
            <a:endParaRPr lang="es-ES_tradnl" dirty="0">
              <a:solidFill>
                <a:srgbClr val="7485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78195" y="360011"/>
            <a:ext cx="8105056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/>
            <a:r>
              <a:rPr lang="es-ES_tradnl" dirty="0" smtClean="0"/>
              <a:t>1.2. Principales características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578195" y="1022121"/>
            <a:ext cx="8105056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514A38"/>
                </a:solidFill>
              </a:rPr>
              <a:t>D. ENFOQUE INTEGRADO DE LAS POLÍTICAS</a:t>
            </a:r>
            <a:endParaRPr lang="es-ES_tradnl" dirty="0">
              <a:solidFill>
                <a:srgbClr val="514A38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94441" y="1589964"/>
            <a:ext cx="7103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chemeClr val="accent5">
                    <a:lumMod val="50000"/>
                  </a:schemeClr>
                </a:solidFill>
              </a:rPr>
              <a:t>Cooperación y coordinación entre los distintos niveles de gobierno</a:t>
            </a:r>
            <a:endParaRPr lang="es-ES_tradnl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5" name="Imagen 14" descr="Captura de pantalla 2014-11-20 a la(s) 23.39.5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150" y="1959296"/>
            <a:ext cx="2859958" cy="465682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1094441" y="6494327"/>
            <a:ext cx="71035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 smtClean="0"/>
              <a:t>Fuente: CIVITAS (2014)</a:t>
            </a:r>
            <a:endParaRPr lang="es-ES_tradnl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41786" y="393700"/>
            <a:ext cx="7013114" cy="30777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chemeClr val="bg1"/>
                </a:solidFill>
              </a:rPr>
              <a:t>5. Establecimiento de prioridades y de objetivos medibles</a:t>
            </a:r>
            <a:endParaRPr lang="es-ES_tradnl" sz="1400" dirty="0">
              <a:solidFill>
                <a:schemeClr val="bg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41786" y="952500"/>
            <a:ext cx="7889414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Cambio en profundidad en las distintas redes</a:t>
            </a:r>
            <a:endParaRPr lang="es-ES_tradnl" dirty="0">
              <a:solidFill>
                <a:srgbClr val="74856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41786" y="1536700"/>
            <a:ext cx="7889414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El transporte público deberá asumir un porcentaje de pasajeros y pasar del 7-8% actual y superar en una primera fase el 12%</a:t>
            </a:r>
          </a:p>
          <a:p>
            <a:r>
              <a:rPr lang="es-ES_tradnl" dirty="0" smtClean="0">
                <a:solidFill>
                  <a:srgbClr val="748560"/>
                </a:solidFill>
              </a:rPr>
              <a:t>Aprovechar la puesta en marcha del tranvía para la remodelación de la red de autobuses</a:t>
            </a:r>
            <a:endParaRPr lang="es-ES_tradnl" dirty="0">
              <a:solidFill>
                <a:srgbClr val="74856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41786" y="2985532"/>
            <a:ext cx="7889414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La red de bicicletas para conseguir que ya que se presenta como el medio más rápido sea también cómodo y seguro </a:t>
            </a:r>
            <a:endParaRPr lang="es-ES_tradnl" dirty="0">
              <a:solidFill>
                <a:srgbClr val="74856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41786" y="3962400"/>
            <a:ext cx="7889414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chemeClr val="accent4"/>
                </a:solidFill>
              </a:rPr>
              <a:t>La red de senda peatonales acompañará el proceso de la puesta en marcha de las </a:t>
            </a:r>
            <a:r>
              <a:rPr lang="es-ES_tradnl" dirty="0" err="1" smtClean="0">
                <a:solidFill>
                  <a:schemeClr val="accent4"/>
                </a:solidFill>
              </a:rPr>
              <a:t>supermanzanas</a:t>
            </a:r>
            <a:endParaRPr lang="es-ES_tradnl" dirty="0">
              <a:solidFill>
                <a:schemeClr val="accent4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41786" y="4991100"/>
            <a:ext cx="5070014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Reducción del número de vehículos circulando.</a:t>
            </a:r>
            <a:endParaRPr lang="es-ES_tradnl" dirty="0">
              <a:solidFill>
                <a:srgbClr val="74856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41786" y="5613400"/>
            <a:ext cx="5070014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REORGANIZACIÓN DEL ESPACIO PÚBLICO</a:t>
            </a:r>
            <a:endParaRPr lang="es-ES_tradnl" dirty="0">
              <a:solidFill>
                <a:srgbClr val="748560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0" y="4991100"/>
            <a:ext cx="1866900" cy="1770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62643" y="281214"/>
            <a:ext cx="8118928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MODELO DE SUPERMANZANAS VITORIA-GASTEIZ </a:t>
            </a:r>
          </a:p>
          <a:p>
            <a:r>
              <a:rPr lang="es-ES_tradnl" dirty="0" smtClean="0"/>
              <a:t>1ª fase del Plan: habilitar 5 </a:t>
            </a:r>
            <a:r>
              <a:rPr lang="es-ES_tradnl" dirty="0" err="1" smtClean="0"/>
              <a:t>supermanzanas</a:t>
            </a:r>
            <a:endParaRPr lang="es-ES_tradnl" dirty="0"/>
          </a:p>
        </p:txBody>
      </p:sp>
      <p:sp>
        <p:nvSpPr>
          <p:cNvPr id="3" name="CuadroTexto 2"/>
          <p:cNvSpPr txBox="1"/>
          <p:nvPr/>
        </p:nvSpPr>
        <p:spPr>
          <a:xfrm>
            <a:off x="462643" y="1143000"/>
            <a:ext cx="7207249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b="1" dirty="0" smtClean="0">
                <a:solidFill>
                  <a:srgbClr val="748560"/>
                </a:solidFill>
              </a:rPr>
              <a:t>OBJETIVO: Liberar parte del espacio que ocupa el vehículo de paso (70%)</a:t>
            </a:r>
            <a:endParaRPr lang="es-ES_tradnl" b="1" dirty="0">
              <a:solidFill>
                <a:srgbClr val="74856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809592" y="1143000"/>
            <a:ext cx="512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000" dirty="0" smtClean="0">
                <a:solidFill>
                  <a:srgbClr val="748560"/>
                </a:solidFill>
              </a:rPr>
              <a:t>+</a:t>
            </a:r>
            <a:endParaRPr lang="es-ES_tradnl" sz="4000" dirty="0">
              <a:solidFill>
                <a:srgbClr val="74856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090057" y="1604665"/>
            <a:ext cx="4755243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SISTEMA TARIFARIO DE APARCAMIENTOS</a:t>
            </a:r>
            <a:endParaRPr lang="es-ES_tradnl" dirty="0">
              <a:solidFill>
                <a:srgbClr val="748560"/>
              </a:solidFill>
            </a:endParaRPr>
          </a:p>
        </p:txBody>
      </p:sp>
      <p:pic>
        <p:nvPicPr>
          <p:cNvPr id="9" name="Imagen 8" descr="Captura de pantalla 2014-11-22 a la(s) 11.26.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599" y="2200582"/>
            <a:ext cx="6039757" cy="46574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14-11-22 a la(s) 00.49.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5836" y="1066800"/>
            <a:ext cx="2883963" cy="509318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96" y="4342685"/>
            <a:ext cx="5389336" cy="2477930"/>
          </a:xfrm>
          <a:prstGeom prst="rect">
            <a:avLst/>
          </a:prstGeom>
        </p:spPr>
      </p:pic>
      <p:pic>
        <p:nvPicPr>
          <p:cNvPr id="5" name="Imagen 4" descr="Captura de pantalla 2014-11-22 a la(s) 11.26.4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59503"/>
            <a:ext cx="4381500" cy="39831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28600" y="342900"/>
            <a:ext cx="8001000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Fase 1 del plan (2008-2012).</a:t>
            </a:r>
            <a:r>
              <a:rPr lang="es-ES_tradnl" dirty="0" smtClean="0"/>
              <a:t> </a:t>
            </a:r>
          </a:p>
          <a:p>
            <a:r>
              <a:rPr lang="es-ES_tradnl" b="1" dirty="0" smtClean="0"/>
              <a:t>ACTUACIONES</a:t>
            </a:r>
            <a:r>
              <a:rPr lang="es-ES_tradnl" dirty="0" smtClean="0"/>
              <a:t> </a:t>
            </a:r>
            <a:r>
              <a:rPr lang="es-ES_tradnl" dirty="0" smtClean="0"/>
              <a:t>(ajustadas a los presupuestos municipales del mandato 2008-12)</a:t>
            </a:r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228600" y="1313765"/>
            <a:ext cx="8001000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Puesta en marcha 5 </a:t>
            </a:r>
            <a:r>
              <a:rPr lang="es-ES_tradnl" dirty="0" err="1" smtClean="0">
                <a:solidFill>
                  <a:srgbClr val="748560"/>
                </a:solidFill>
              </a:rPr>
              <a:t>supermanzanas</a:t>
            </a:r>
            <a:endParaRPr lang="es-ES_tradnl" dirty="0" smtClean="0">
              <a:solidFill>
                <a:srgbClr val="748560"/>
              </a:solidFill>
            </a:endParaRPr>
          </a:p>
          <a:p>
            <a:r>
              <a:rPr lang="es-ES_tradnl" dirty="0" smtClean="0">
                <a:solidFill>
                  <a:srgbClr val="748560"/>
                </a:solidFill>
              </a:rPr>
              <a:t>Nuevo sistema tarifario parking</a:t>
            </a:r>
            <a:endParaRPr lang="es-ES_tradnl" dirty="0">
              <a:solidFill>
                <a:srgbClr val="74856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28600" y="2070100"/>
            <a:ext cx="8001000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Se ha evaluado el </a:t>
            </a:r>
            <a:r>
              <a:rPr lang="es-ES_tradnl" b="1" dirty="0" smtClean="0">
                <a:solidFill>
                  <a:srgbClr val="748560"/>
                </a:solidFill>
              </a:rPr>
              <a:t>coste</a:t>
            </a:r>
            <a:r>
              <a:rPr lang="es-ES_tradnl" dirty="0" smtClean="0">
                <a:solidFill>
                  <a:srgbClr val="748560"/>
                </a:solidFill>
              </a:rPr>
              <a:t> en el gasto del funcionamiento de la nueva red de transporte público (su ampliación) y la ampliación del servicio de bicicleta pública</a:t>
            </a:r>
            <a:endParaRPr lang="es-ES_tradnl" dirty="0">
              <a:solidFill>
                <a:srgbClr val="74856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28600" y="3048000"/>
            <a:ext cx="8001000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Ingresos:</a:t>
            </a:r>
            <a:endParaRPr lang="es-ES_tradnl" dirty="0" smtClean="0">
              <a:solidFill>
                <a:srgbClr val="748560"/>
              </a:solidFill>
            </a:endParaRPr>
          </a:p>
          <a:p>
            <a:r>
              <a:rPr lang="es-ES_tradnl" dirty="0" smtClean="0">
                <a:solidFill>
                  <a:srgbClr val="748560"/>
                </a:solidFill>
              </a:rPr>
              <a:t>	Nuevo </a:t>
            </a:r>
            <a:r>
              <a:rPr lang="es-ES_tradnl" dirty="0" smtClean="0">
                <a:solidFill>
                  <a:srgbClr val="748560"/>
                </a:solidFill>
              </a:rPr>
              <a:t>sistema tarifario de parking</a:t>
            </a:r>
            <a:endParaRPr lang="es-ES_tradnl" dirty="0" smtClean="0">
              <a:solidFill>
                <a:srgbClr val="748560"/>
              </a:solidFill>
            </a:endParaRPr>
          </a:p>
          <a:p>
            <a:r>
              <a:rPr lang="es-ES_tradnl" dirty="0" smtClean="0">
                <a:solidFill>
                  <a:srgbClr val="748560"/>
                </a:solidFill>
              </a:rPr>
              <a:t>	Aparcamientos </a:t>
            </a:r>
            <a:r>
              <a:rPr lang="es-ES_tradnl" dirty="0" smtClean="0">
                <a:solidFill>
                  <a:srgbClr val="748560"/>
                </a:solidFill>
              </a:rPr>
              <a:t>subterráneos</a:t>
            </a:r>
            <a:endParaRPr lang="es-ES_tradnl" dirty="0" smtClean="0">
              <a:solidFill>
                <a:srgbClr val="748560"/>
              </a:solidFill>
            </a:endParaRPr>
          </a:p>
          <a:p>
            <a:r>
              <a:rPr lang="es-ES_tradnl" dirty="0" smtClean="0">
                <a:solidFill>
                  <a:srgbClr val="748560"/>
                </a:solidFill>
              </a:rPr>
              <a:t>	Publicidad</a:t>
            </a:r>
            <a:endParaRPr lang="es-ES_tradnl" dirty="0">
              <a:solidFill>
                <a:srgbClr val="74856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28600" y="4800600"/>
            <a:ext cx="8001000" cy="175432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Plan económico financiero (integrado):</a:t>
            </a:r>
            <a:r>
              <a:rPr lang="es-ES_tradnl" dirty="0" smtClean="0">
                <a:solidFill>
                  <a:srgbClr val="748560"/>
                </a:solidFill>
              </a:rPr>
              <a:t> </a:t>
            </a:r>
          </a:p>
          <a:p>
            <a:r>
              <a:rPr lang="es-ES_tradnl" dirty="0" smtClean="0">
                <a:solidFill>
                  <a:srgbClr val="748560"/>
                </a:solidFill>
              </a:rPr>
              <a:t>ingresos de Aparcamiento</a:t>
            </a:r>
          </a:p>
          <a:p>
            <a:r>
              <a:rPr lang="es-ES_tradnl" dirty="0" smtClean="0">
                <a:solidFill>
                  <a:srgbClr val="748560"/>
                </a:solidFill>
              </a:rPr>
              <a:t>Transporte público</a:t>
            </a:r>
          </a:p>
          <a:p>
            <a:r>
              <a:rPr lang="es-ES_tradnl" dirty="0" smtClean="0">
                <a:solidFill>
                  <a:srgbClr val="748560"/>
                </a:solidFill>
              </a:rPr>
              <a:t>Movilidad en bicicleta</a:t>
            </a:r>
          </a:p>
          <a:p>
            <a:endParaRPr lang="es-ES_tradnl" dirty="0" smtClean="0">
              <a:solidFill>
                <a:srgbClr val="748560"/>
              </a:solidFill>
            </a:endParaRPr>
          </a:p>
          <a:p>
            <a:endParaRPr lang="es-ES_tradnl" dirty="0">
              <a:solidFill>
                <a:srgbClr val="748560"/>
              </a:solidFill>
            </a:endParaRPr>
          </a:p>
        </p:txBody>
      </p:sp>
      <p:sp>
        <p:nvSpPr>
          <p:cNvPr id="8" name="Flecha curvada hacia la izquierda 7"/>
          <p:cNvSpPr/>
          <p:nvPr/>
        </p:nvSpPr>
        <p:spPr>
          <a:xfrm>
            <a:off x="2882900" y="5245100"/>
            <a:ext cx="3213100" cy="800100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68300" y="317500"/>
            <a:ext cx="7569200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ACTUACIONES</a:t>
            </a:r>
            <a:endParaRPr lang="es-ES_tradnl" dirty="0"/>
          </a:p>
        </p:txBody>
      </p:sp>
      <p:sp>
        <p:nvSpPr>
          <p:cNvPr id="3" name="CuadroTexto 2"/>
          <p:cNvSpPr txBox="1"/>
          <p:nvPr/>
        </p:nvSpPr>
        <p:spPr>
          <a:xfrm>
            <a:off x="368300" y="1079500"/>
            <a:ext cx="756920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b="1" dirty="0" smtClean="0">
                <a:solidFill>
                  <a:srgbClr val="748560"/>
                </a:solidFill>
              </a:rPr>
              <a:t>PLAN DIRECTOR DE LA BICICLETA (2010-2015)</a:t>
            </a:r>
            <a:r>
              <a:rPr lang="es-ES_tradnl" dirty="0" smtClean="0">
                <a:solidFill>
                  <a:srgbClr val="748560"/>
                </a:solidFill>
              </a:rPr>
              <a:t>: estructura una red consolidada pero incompleta. Evitar que las bicicletas circulen por las aceras y lo hagan compartiendo espacio con los coches</a:t>
            </a:r>
            <a:r>
              <a:rPr lang="es-ES_tradnl" dirty="0" smtClean="0">
                <a:solidFill>
                  <a:srgbClr val="748560"/>
                </a:solidFill>
              </a:rPr>
              <a:t>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368300" y="3759200"/>
            <a:ext cx="756920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b="1" dirty="0" smtClean="0">
                <a:solidFill>
                  <a:srgbClr val="748560"/>
                </a:solidFill>
              </a:rPr>
              <a:t>PLAN DIRECTOR DE APARCAMIENTO</a:t>
            </a:r>
          </a:p>
          <a:p>
            <a:r>
              <a:rPr lang="es-ES_tradnl" dirty="0" smtClean="0">
                <a:solidFill>
                  <a:srgbClr val="748560"/>
                </a:solidFill>
              </a:rPr>
              <a:t>Reorganización de la OTA</a:t>
            </a:r>
            <a:endParaRPr lang="es-ES_tradnl" dirty="0" smtClean="0">
              <a:solidFill>
                <a:srgbClr val="748560"/>
              </a:solidFill>
            </a:endParaRPr>
          </a:p>
          <a:p>
            <a:r>
              <a:rPr lang="es-ES_tradnl" dirty="0" smtClean="0">
                <a:solidFill>
                  <a:srgbClr val="748560"/>
                </a:solidFill>
              </a:rPr>
              <a:t>(2009 </a:t>
            </a:r>
            <a:r>
              <a:rPr lang="es-ES_tradnl" dirty="0" smtClean="0">
                <a:solidFill>
                  <a:srgbClr val="748560"/>
                </a:solidFill>
              </a:rPr>
              <a:t>Y 2ª fase </a:t>
            </a:r>
            <a:r>
              <a:rPr lang="es-ES_tradnl" dirty="0" smtClean="0">
                <a:solidFill>
                  <a:srgbClr val="748560"/>
                </a:solidFill>
              </a:rPr>
              <a:t>2010)</a:t>
            </a:r>
          </a:p>
          <a:p>
            <a:r>
              <a:rPr lang="es-ES_tradnl" dirty="0" smtClean="0">
                <a:solidFill>
                  <a:srgbClr val="748560"/>
                </a:solidFill>
              </a:rPr>
              <a:t>15 primeros minutos gratis para favorecer rotación</a:t>
            </a:r>
            <a:endParaRPr lang="es-ES_tradnl" dirty="0">
              <a:solidFill>
                <a:srgbClr val="74856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68300" y="2019300"/>
            <a:ext cx="7569200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2 OBJETIVOS PRINCIPALES:</a:t>
            </a:r>
          </a:p>
          <a:p>
            <a:r>
              <a:rPr lang="es-ES_tradnl" dirty="0" smtClean="0">
                <a:solidFill>
                  <a:srgbClr val="748560"/>
                </a:solidFill>
              </a:rPr>
              <a:t>Integrar la bicicleta como opci</a:t>
            </a:r>
            <a:r>
              <a:rPr lang="es-ES_tradnl" dirty="0" smtClean="0">
                <a:solidFill>
                  <a:srgbClr val="748560"/>
                </a:solidFill>
              </a:rPr>
              <a:t>ón segura en la movilidad cotidiana</a:t>
            </a:r>
          </a:p>
          <a:p>
            <a:r>
              <a:rPr lang="es-ES_tradnl" dirty="0" smtClean="0">
                <a:solidFill>
                  <a:srgbClr val="748560"/>
                </a:solidFill>
              </a:rPr>
              <a:t>Incrementar la participación de la bicicleta en el reparto modal (15% en el horizonte 2020)</a:t>
            </a:r>
            <a:endParaRPr lang="es-ES_tradnl" dirty="0">
              <a:solidFill>
                <a:srgbClr val="748560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30200" y="177800"/>
            <a:ext cx="4508500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PROPUESTAS</a:t>
            </a:r>
            <a:endParaRPr lang="es-ES_tradnl" dirty="0"/>
          </a:p>
        </p:txBody>
      </p:sp>
      <p:sp>
        <p:nvSpPr>
          <p:cNvPr id="3" name="CuadroTexto 2"/>
          <p:cNvSpPr txBox="1"/>
          <p:nvPr/>
        </p:nvSpPr>
        <p:spPr>
          <a:xfrm>
            <a:off x="330200" y="800100"/>
            <a:ext cx="845820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CIRCULACIÓN DE VEHÍCULOS</a:t>
            </a:r>
            <a:endParaRPr lang="es-ES_tradnl" dirty="0">
              <a:solidFill>
                <a:srgbClr val="74856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30200" y="1358900"/>
            <a:ext cx="8458200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1. Se establece una nueva célula urbana (400 </a:t>
            </a:r>
            <a:r>
              <a:rPr lang="es-ES_tradnl" dirty="0" err="1" smtClean="0">
                <a:solidFill>
                  <a:srgbClr val="748560"/>
                </a:solidFill>
              </a:rPr>
              <a:t>m</a:t>
            </a:r>
            <a:r>
              <a:rPr lang="es-ES_tradnl" dirty="0" smtClean="0">
                <a:solidFill>
                  <a:srgbClr val="748560"/>
                </a:solidFill>
              </a:rPr>
              <a:t> </a:t>
            </a:r>
            <a:r>
              <a:rPr lang="es-ES_tradnl" dirty="0" err="1" smtClean="0">
                <a:solidFill>
                  <a:srgbClr val="748560"/>
                </a:solidFill>
              </a:rPr>
              <a:t>x</a:t>
            </a:r>
            <a:r>
              <a:rPr lang="es-ES_tradnl" dirty="0" smtClean="0">
                <a:solidFill>
                  <a:srgbClr val="748560"/>
                </a:solidFill>
              </a:rPr>
              <a:t> 400m) conformada por un perímetro de vías principales. La unión de dichas células da lugar a una red de vías básicas.</a:t>
            </a:r>
            <a:endParaRPr lang="es-ES_tradnl" dirty="0">
              <a:solidFill>
                <a:srgbClr val="74856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30200" y="2235200"/>
            <a:ext cx="8458200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2. Por las calles interiores se restringe la circulación del vehículo de paso y se permite la circulación al resto: vehículos de residentes, carga y descarga, emergencias, servicios, etc.</a:t>
            </a:r>
            <a:endParaRPr lang="es-ES_tradnl" dirty="0">
              <a:solidFill>
                <a:srgbClr val="74856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30200" y="3403600"/>
            <a:ext cx="8458200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3. Se establece en 2,5m la anchura en las vías urbanas, con objeto de reducir la velocidad y aprovechar el espacio sobrante, para utilizarlos, si es caso, en el de bicicleta y bus.</a:t>
            </a:r>
            <a:endParaRPr lang="es-ES_tradnl" dirty="0">
              <a:solidFill>
                <a:srgbClr val="74856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30200" y="4501634"/>
            <a:ext cx="845820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4. Nuevo </a:t>
            </a:r>
            <a:r>
              <a:rPr lang="es-ES_tradnl" dirty="0" smtClean="0">
                <a:solidFill>
                  <a:srgbClr val="748560"/>
                </a:solidFill>
              </a:rPr>
              <a:t>sistema de semaforización de ciclos cortos.</a:t>
            </a:r>
            <a:endParaRPr lang="es-ES_tradnl" dirty="0">
              <a:solidFill>
                <a:srgbClr val="748560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21 a la(s) 23.13.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6600"/>
            <a:ext cx="9144000" cy="53848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42900" y="330200"/>
            <a:ext cx="5219700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PROPUESTAS</a:t>
            </a:r>
            <a:endParaRPr lang="es-ES_tradnl" dirty="0"/>
          </a:p>
        </p:txBody>
      </p:sp>
      <p:sp>
        <p:nvSpPr>
          <p:cNvPr id="3" name="CuadroTexto 2"/>
          <p:cNvSpPr txBox="1"/>
          <p:nvPr/>
        </p:nvSpPr>
        <p:spPr>
          <a:xfrm>
            <a:off x="342900" y="952500"/>
            <a:ext cx="5219700" cy="381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APARCAMIENTO</a:t>
            </a:r>
            <a:endParaRPr lang="es-ES_tradnl" dirty="0">
              <a:solidFill>
                <a:srgbClr val="74856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42900" y="1676400"/>
            <a:ext cx="840740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1. Creación de la Sociedad Municipal de Aparcamiento</a:t>
            </a:r>
            <a:endParaRPr lang="es-ES_tradnl" dirty="0">
              <a:solidFill>
                <a:srgbClr val="74856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42900" y="2260600"/>
            <a:ext cx="8407400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2. Construir 13.544 plazas de aparcamiento subterráneo para residentes y rotación en aparcamientos distribuidos por la ciudad</a:t>
            </a:r>
            <a:endParaRPr lang="es-ES_tradnl" dirty="0">
              <a:solidFill>
                <a:srgbClr val="74856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42900" y="3200400"/>
            <a:ext cx="8407400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3. Establecer en una 1ª fase aparcamiento de residentes en el interior de las </a:t>
            </a:r>
            <a:r>
              <a:rPr lang="es-ES_tradnl" dirty="0" err="1" smtClean="0">
                <a:solidFill>
                  <a:srgbClr val="748560"/>
                </a:solidFill>
              </a:rPr>
              <a:t>supermanzanas</a:t>
            </a:r>
            <a:r>
              <a:rPr lang="es-ES_tradnl" dirty="0" smtClean="0">
                <a:solidFill>
                  <a:srgbClr val="748560"/>
                </a:solidFill>
              </a:rPr>
              <a:t> (zona verde). En el resto de vías básicas, establecer el sistema OTA, para vehículos de rotación</a:t>
            </a:r>
            <a:endParaRPr lang="es-ES_tradnl" dirty="0">
              <a:solidFill>
                <a:srgbClr val="74856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42900" y="4432300"/>
            <a:ext cx="8407400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4. Retirar, en una 2ª fase, el aparcamiento en superficie en las </a:t>
            </a:r>
            <a:r>
              <a:rPr lang="es-ES_tradnl" dirty="0" err="1" smtClean="0">
                <a:solidFill>
                  <a:srgbClr val="748560"/>
                </a:solidFill>
              </a:rPr>
              <a:t>supermanzanas</a:t>
            </a:r>
            <a:r>
              <a:rPr lang="es-ES_tradnl" dirty="0" smtClean="0">
                <a:solidFill>
                  <a:srgbClr val="748560"/>
                </a:solidFill>
              </a:rPr>
              <a:t>, manteniendo el OTA en las vías básicas.</a:t>
            </a:r>
            <a:endParaRPr lang="es-ES_tradnl" dirty="0">
              <a:solidFill>
                <a:srgbClr val="74856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42900" y="5295900"/>
            <a:ext cx="8407400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5. Se propone 5 aparcamientos periféricos (</a:t>
            </a:r>
            <a:r>
              <a:rPr lang="es-ES_tradnl" dirty="0" err="1" smtClean="0">
                <a:solidFill>
                  <a:srgbClr val="748560"/>
                </a:solidFill>
              </a:rPr>
              <a:t>park&amp;ride</a:t>
            </a:r>
            <a:r>
              <a:rPr lang="es-ES_tradnl" dirty="0" smtClean="0">
                <a:solidFill>
                  <a:srgbClr val="748560"/>
                </a:solidFill>
              </a:rPr>
              <a:t>) con el fin de </a:t>
            </a:r>
            <a:r>
              <a:rPr lang="es-ES_tradnl" dirty="0" smtClean="0">
                <a:solidFill>
                  <a:srgbClr val="748560"/>
                </a:solidFill>
              </a:rPr>
              <a:t>evitar </a:t>
            </a:r>
            <a:r>
              <a:rPr lang="es-ES_tradnl" dirty="0" smtClean="0">
                <a:solidFill>
                  <a:srgbClr val="748560"/>
                </a:solidFill>
              </a:rPr>
              <a:t>la entrada en la ciudad de un volumen de coches que vienen de fuera. Dichos </a:t>
            </a:r>
            <a:r>
              <a:rPr lang="es-ES_tradnl" dirty="0" smtClean="0">
                <a:solidFill>
                  <a:srgbClr val="748560"/>
                </a:solidFill>
              </a:rPr>
              <a:t>aparcamientos </a:t>
            </a:r>
            <a:r>
              <a:rPr lang="es-ES_tradnl" dirty="0" smtClean="0">
                <a:solidFill>
                  <a:srgbClr val="748560"/>
                </a:solidFill>
              </a:rPr>
              <a:t>está conectados con la red de transporte público.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21 a la(s) 23.13.5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8845"/>
            <a:ext cx="9144000" cy="5380309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42900" y="266700"/>
            <a:ext cx="5219700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chemeClr val="bg1"/>
                </a:solidFill>
              </a:rPr>
              <a:t>PROPUESTAS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42900" y="813832"/>
            <a:ext cx="521970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chemeClr val="accent4"/>
                </a:solidFill>
              </a:rPr>
              <a:t>TRANSPORTE</a:t>
            </a:r>
            <a:r>
              <a:rPr lang="es-ES_tradnl" dirty="0" smtClean="0"/>
              <a:t> </a:t>
            </a:r>
            <a:r>
              <a:rPr lang="es-ES_tradnl" dirty="0" smtClean="0">
                <a:solidFill>
                  <a:srgbClr val="748560"/>
                </a:solidFill>
              </a:rPr>
              <a:t>PÚBLICO</a:t>
            </a:r>
            <a:endParaRPr lang="es-ES_tradnl" dirty="0">
              <a:solidFill>
                <a:srgbClr val="74856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42900" y="1371600"/>
            <a:ext cx="8153400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1. Implementar una nueva red de autobuses que aumente frecuencias de paso y se adapte al nuevo tranvía, reduciendo las 17 líneas actuales a 7.</a:t>
            </a:r>
            <a:endParaRPr lang="es-ES_tradnl" dirty="0">
              <a:solidFill>
                <a:srgbClr val="74856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42900" y="2184400"/>
            <a:ext cx="815340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2. Crear 68,3 </a:t>
            </a:r>
            <a:r>
              <a:rPr lang="es-ES_tradnl" dirty="0" err="1" smtClean="0">
                <a:solidFill>
                  <a:srgbClr val="748560"/>
                </a:solidFill>
              </a:rPr>
              <a:t>km</a:t>
            </a:r>
            <a:r>
              <a:rPr lang="es-ES_tradnl" dirty="0" smtClean="0">
                <a:solidFill>
                  <a:srgbClr val="748560"/>
                </a:solidFill>
              </a:rPr>
              <a:t> de carril bus segregado.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342900" y="2908300"/>
            <a:ext cx="8153400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3. Implantar 2 líneas de autobuses de alta capacidad (BRT), una de las cuales atraviesa la ciudad de Este a Oeste siguiendo el trazado actual del ferrocarril, y la otra, que tiene la función de distribuidora, sigue el anillo exterior.</a:t>
            </a:r>
            <a:endParaRPr lang="es-ES_tradnl" dirty="0">
              <a:solidFill>
                <a:srgbClr val="74856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42900" y="4051300"/>
            <a:ext cx="8153400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4. Conectar la red de autobuses de la ciudad con los autobuses provinciales, creando intercambiadores en las puertas, en puntos estratégicos (nueva estación, etc.) del segundo anillo urbano.</a:t>
            </a:r>
            <a:endParaRPr lang="es-ES_tradnl" dirty="0">
              <a:solidFill>
                <a:srgbClr val="74856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42900" y="5245100"/>
            <a:ext cx="8153400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5. Establecer los intercambiadores bus - bicicleta con el sistema de préstamo de bicicletas, en especial en los polígonos industriales. </a:t>
            </a:r>
          </a:p>
          <a:p>
            <a:endParaRPr lang="es-ES_tradnl" dirty="0">
              <a:solidFill>
                <a:srgbClr val="74856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78195" y="360011"/>
            <a:ext cx="8105056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/>
            <a:r>
              <a:rPr lang="es-ES_tradnl" dirty="0" smtClean="0"/>
              <a:t>1.2. Principales características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78195" y="1215997"/>
            <a:ext cx="8105056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514A38"/>
                </a:solidFill>
              </a:rPr>
              <a:t>E. ANÁLISIS EXHAUSTIVO DE LA SITUACIÓN ACTUAL</a:t>
            </a:r>
            <a:endParaRPr lang="es-ES_tradnl" dirty="0">
              <a:solidFill>
                <a:srgbClr val="514A38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094441" y="1972618"/>
            <a:ext cx="7258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514A38"/>
                </a:solidFill>
              </a:rPr>
              <a:t>- Establecimiento </a:t>
            </a:r>
            <a:r>
              <a:rPr lang="es-ES_tradnl" dirty="0" smtClean="0">
                <a:solidFill>
                  <a:srgbClr val="514A38"/>
                </a:solidFill>
              </a:rPr>
              <a:t>de un escenario base para poder medir los progresos</a:t>
            </a:r>
            <a:endParaRPr lang="es-ES_tradnl" dirty="0">
              <a:solidFill>
                <a:srgbClr val="514A38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104767" y="2657179"/>
            <a:ext cx="6163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514A38"/>
                </a:solidFill>
              </a:rPr>
              <a:t>- Revisión </a:t>
            </a:r>
            <a:r>
              <a:rPr lang="es-ES_tradnl" dirty="0" smtClean="0">
                <a:solidFill>
                  <a:srgbClr val="514A38"/>
                </a:solidFill>
              </a:rPr>
              <a:t>de la estructura institucional de la planificación</a:t>
            </a:r>
            <a:endParaRPr lang="es-ES_tradnl" dirty="0">
              <a:solidFill>
                <a:srgbClr val="514A38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104767" y="3431240"/>
            <a:ext cx="7248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514A38"/>
                </a:solidFill>
              </a:rPr>
              <a:t>- Definición </a:t>
            </a:r>
            <a:r>
              <a:rPr lang="es-ES_tradnl" dirty="0" smtClean="0">
                <a:solidFill>
                  <a:srgbClr val="514A38"/>
                </a:solidFill>
              </a:rPr>
              <a:t>de objetivos medibles y realistas. Propuesta de indicadores</a:t>
            </a:r>
            <a:endParaRPr lang="es-ES_tradnl" dirty="0">
              <a:solidFill>
                <a:srgbClr val="514A38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78195" y="4018564"/>
            <a:ext cx="8105056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514A38"/>
                </a:solidFill>
              </a:rPr>
              <a:t>F. CONTROL REGULAR Y REVISIÓN</a:t>
            </a:r>
            <a:endParaRPr lang="es-ES_tradnl" dirty="0">
              <a:solidFill>
                <a:srgbClr val="514A38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104767" y="4586402"/>
            <a:ext cx="5812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514A38"/>
                </a:solidFill>
              </a:rPr>
              <a:t>- Seguir </a:t>
            </a:r>
            <a:r>
              <a:rPr lang="es-ES_tradnl" dirty="0" smtClean="0">
                <a:solidFill>
                  <a:srgbClr val="514A38"/>
                </a:solidFill>
              </a:rPr>
              <a:t>de cerca el plan: objetivos y su cumplimiento</a:t>
            </a:r>
            <a:endParaRPr lang="es-ES_tradnl" dirty="0">
              <a:solidFill>
                <a:srgbClr val="514A38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104767" y="5174730"/>
            <a:ext cx="6163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514A38"/>
                </a:solidFill>
              </a:rPr>
              <a:t>- Revisar </a:t>
            </a:r>
            <a:r>
              <a:rPr lang="es-ES_tradnl" dirty="0" smtClean="0">
                <a:solidFill>
                  <a:srgbClr val="514A38"/>
                </a:solidFill>
              </a:rPr>
              <a:t>el plan y corregir las medidas que sean necesarias</a:t>
            </a:r>
            <a:endParaRPr lang="es-ES_tradnl" dirty="0">
              <a:solidFill>
                <a:srgbClr val="514A38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104767" y="5701438"/>
            <a:ext cx="6153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514A38"/>
                </a:solidFill>
              </a:rPr>
              <a:t>- Informes </a:t>
            </a:r>
            <a:r>
              <a:rPr lang="es-ES_tradnl" dirty="0" smtClean="0">
                <a:solidFill>
                  <a:srgbClr val="514A38"/>
                </a:solidFill>
              </a:rPr>
              <a:t>de evaluación continuos y transparentes</a:t>
            </a:r>
            <a:endParaRPr lang="es-ES_tradnl" dirty="0">
              <a:solidFill>
                <a:srgbClr val="514A38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578195" y="6249275"/>
            <a:ext cx="8105056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514A38"/>
                </a:solidFill>
              </a:rPr>
              <a:t>G. ANÁLISIS DE COSTES Y BENEFICIOS</a:t>
            </a:r>
            <a:endParaRPr lang="es-ES_tradnl" dirty="0">
              <a:solidFill>
                <a:srgbClr val="514A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21 a la(s) 23.14.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726"/>
            <a:ext cx="9144000" cy="530485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4889501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rgbClr val="576448"/>
                </a:solidFill>
              </a:rPr>
              <a:t>Principios que rigen la nueva red:</a:t>
            </a:r>
          </a:p>
          <a:p>
            <a:r>
              <a:rPr lang="es-ES_tradnl" sz="1600" dirty="0" smtClean="0">
                <a:solidFill>
                  <a:srgbClr val="576448"/>
                </a:solidFill>
              </a:rPr>
              <a:t>	</a:t>
            </a:r>
            <a:r>
              <a:rPr lang="es-ES_tradnl" sz="1600" b="1" dirty="0" smtClean="0">
                <a:solidFill>
                  <a:srgbClr val="576448"/>
                </a:solidFill>
              </a:rPr>
              <a:t>integración</a:t>
            </a:r>
            <a:r>
              <a:rPr lang="es-ES_tradnl" sz="1600" dirty="0" smtClean="0">
                <a:solidFill>
                  <a:srgbClr val="576448"/>
                </a:solidFill>
              </a:rPr>
              <a:t> en red de tranvía y autobuses basada en la complementariedad, no en la competitividad</a:t>
            </a:r>
          </a:p>
          <a:p>
            <a:r>
              <a:rPr lang="es-ES_tradnl" sz="1600" dirty="0" smtClean="0">
                <a:solidFill>
                  <a:srgbClr val="576448"/>
                </a:solidFill>
              </a:rPr>
              <a:t>	</a:t>
            </a:r>
            <a:r>
              <a:rPr lang="es-ES_tradnl" sz="1600" b="1" dirty="0" smtClean="0">
                <a:solidFill>
                  <a:srgbClr val="576448"/>
                </a:solidFill>
              </a:rPr>
              <a:t>continuidad</a:t>
            </a:r>
            <a:r>
              <a:rPr lang="es-ES_tradnl" sz="1600" dirty="0" smtClean="0">
                <a:solidFill>
                  <a:srgbClr val="576448"/>
                </a:solidFill>
              </a:rPr>
              <a:t>, la red debía ser homogénea y con una morfología reticular en la medida de lo posible. </a:t>
            </a:r>
          </a:p>
          <a:p>
            <a:r>
              <a:rPr lang="es-ES_tradnl" sz="1600" dirty="0" smtClean="0">
                <a:solidFill>
                  <a:srgbClr val="576448"/>
                </a:solidFill>
              </a:rPr>
              <a:t>	</a:t>
            </a:r>
            <a:r>
              <a:rPr lang="es-ES_tradnl" sz="1600" b="1" dirty="0" smtClean="0">
                <a:solidFill>
                  <a:srgbClr val="576448"/>
                </a:solidFill>
              </a:rPr>
              <a:t>cobertura</a:t>
            </a:r>
            <a:r>
              <a:rPr lang="es-ES_tradnl" sz="1600" dirty="0" smtClean="0">
                <a:solidFill>
                  <a:srgbClr val="576448"/>
                </a:solidFill>
              </a:rPr>
              <a:t>, debía ser accesible a los ciudadanos</a:t>
            </a:r>
          </a:p>
          <a:p>
            <a:r>
              <a:rPr lang="es-ES_tradnl" sz="1600" dirty="0" smtClean="0">
                <a:solidFill>
                  <a:srgbClr val="576448"/>
                </a:solidFill>
              </a:rPr>
              <a:t>	</a:t>
            </a:r>
            <a:r>
              <a:rPr lang="es-ES_tradnl" sz="1600" b="1" dirty="0" smtClean="0">
                <a:solidFill>
                  <a:srgbClr val="576448"/>
                </a:solidFill>
              </a:rPr>
              <a:t>simplicidad</a:t>
            </a:r>
            <a:r>
              <a:rPr lang="es-ES_tradnl" sz="1600" dirty="0" smtClean="0">
                <a:solidFill>
                  <a:srgbClr val="576448"/>
                </a:solidFill>
              </a:rPr>
              <a:t>, las paradas de autobús debían estar en los nodos de la red y distanciadas 400m dando una 	</a:t>
            </a:r>
            <a:r>
              <a:rPr lang="es-ES_tradnl" sz="1600" b="1" dirty="0" smtClean="0">
                <a:solidFill>
                  <a:srgbClr val="576448"/>
                </a:solidFill>
              </a:rPr>
              <a:t>cobertura</a:t>
            </a:r>
            <a:r>
              <a:rPr lang="es-ES_tradnl" sz="1600" dirty="0" smtClean="0">
                <a:solidFill>
                  <a:srgbClr val="576448"/>
                </a:solidFill>
              </a:rPr>
              <a:t> total de la ciudad</a:t>
            </a:r>
          </a:p>
          <a:p>
            <a:r>
              <a:rPr lang="es-ES_tradnl" sz="1600" dirty="0" smtClean="0">
                <a:solidFill>
                  <a:srgbClr val="576448"/>
                </a:solidFill>
              </a:rPr>
              <a:t>	</a:t>
            </a:r>
            <a:r>
              <a:rPr lang="es-ES_tradnl" sz="1600" b="1" dirty="0" smtClean="0">
                <a:solidFill>
                  <a:srgbClr val="576448"/>
                </a:solidFill>
              </a:rPr>
              <a:t>accesibilidad</a:t>
            </a:r>
            <a:r>
              <a:rPr lang="es-ES_tradnl" sz="1600" dirty="0" smtClean="0">
                <a:solidFill>
                  <a:srgbClr val="576448"/>
                </a:solidFill>
              </a:rPr>
              <a:t>, a todos los ciudadanos</a:t>
            </a:r>
          </a:p>
          <a:p>
            <a:r>
              <a:rPr lang="es-ES_tradnl" sz="1600" dirty="0" smtClean="0">
                <a:solidFill>
                  <a:srgbClr val="576448"/>
                </a:solidFill>
              </a:rPr>
              <a:t>	</a:t>
            </a:r>
            <a:r>
              <a:rPr lang="es-ES_tradnl" sz="1600" b="1" dirty="0" smtClean="0">
                <a:solidFill>
                  <a:srgbClr val="576448"/>
                </a:solidFill>
              </a:rPr>
              <a:t>competitividad</a:t>
            </a:r>
            <a:r>
              <a:rPr lang="es-ES_tradnl" sz="1600" dirty="0" smtClean="0">
                <a:solidFill>
                  <a:srgbClr val="576448"/>
                </a:solidFill>
              </a:rPr>
              <a:t>, los tiempos de viaje debía ser competitivos</a:t>
            </a:r>
            <a:endParaRPr lang="es-ES_tradnl" sz="1600" dirty="0">
              <a:solidFill>
                <a:srgbClr val="576448"/>
              </a:solidFill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42900" y="330200"/>
            <a:ext cx="1828800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PROPUESTAS</a:t>
            </a:r>
            <a:endParaRPr lang="es-ES_tradnl" dirty="0"/>
          </a:p>
        </p:txBody>
      </p:sp>
      <p:sp>
        <p:nvSpPr>
          <p:cNvPr id="3" name="CuadroTexto 2"/>
          <p:cNvSpPr txBox="1"/>
          <p:nvPr/>
        </p:nvSpPr>
        <p:spPr>
          <a:xfrm>
            <a:off x="342900" y="889000"/>
            <a:ext cx="241300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BICICLETAS</a:t>
            </a:r>
            <a:endParaRPr lang="es-ES_tradnl" dirty="0">
              <a:solidFill>
                <a:srgbClr val="74856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42900" y="1511300"/>
            <a:ext cx="7886700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1. Crear la oficina de la bicicleta con el fin de gestionar la nueva red (mantenimiento, infraestructuras, señalización, etc.), el servicio de préstamo de bicicletas, el servicio de educación, comunicación y participación para la potenciación de este medio de transporte.</a:t>
            </a:r>
            <a:r>
              <a:rPr lang="es-ES_tradnl" dirty="0" smtClean="0">
                <a:solidFill>
                  <a:srgbClr val="748560"/>
                </a:solidFill>
              </a:rPr>
              <a:t> </a:t>
            </a:r>
            <a:endParaRPr lang="es-ES_tradnl" dirty="0">
              <a:solidFill>
                <a:srgbClr val="74856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42900" y="3060700"/>
            <a:ext cx="7886700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2. Completar la red principal de carriles bici actual, constituyendo así una red continua y segura, que de servicio al conjunto de la ciudad.</a:t>
            </a:r>
            <a:endParaRPr lang="es-ES_tradnl" dirty="0">
              <a:solidFill>
                <a:srgbClr val="74856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42900" y="4089400"/>
            <a:ext cx="7886700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3. Desarrollar una red secundaria de carriles de bicicleta que penetre de manera capilar en el conjunto de barrios.</a:t>
            </a:r>
            <a:endParaRPr lang="es-ES_tradnl" dirty="0">
              <a:solidFill>
                <a:srgbClr val="74856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42900" y="5041900"/>
            <a:ext cx="7886700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4. Completar los puntos de bicicletas de préstamo, con un servicio que se extienda a todo el año.</a:t>
            </a:r>
            <a:endParaRPr lang="es-ES_tradnl" dirty="0">
              <a:solidFill>
                <a:srgbClr val="748560"/>
              </a:solidFill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21 a la(s) 23.15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5374640" cy="3359150"/>
          </a:xfrm>
          <a:prstGeom prst="rect">
            <a:avLst/>
          </a:prstGeom>
        </p:spPr>
      </p:pic>
      <p:pic>
        <p:nvPicPr>
          <p:cNvPr id="3" name="Imagen 2" descr="Captura de pantalla 2014-11-21 a la(s) 23.16.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036" y="3359150"/>
            <a:ext cx="5271113" cy="349885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6464300"/>
            <a:ext cx="2628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 smtClean="0"/>
              <a:t>Fuente: </a:t>
            </a:r>
            <a:r>
              <a:rPr lang="es-ES_tradnl" sz="1400" dirty="0" err="1" smtClean="0"/>
              <a:t>PMSyEP</a:t>
            </a:r>
            <a:r>
              <a:rPr lang="es-ES_tradnl" sz="1400" dirty="0" smtClean="0"/>
              <a:t> Vitoria Gasteiz</a:t>
            </a:r>
            <a:endParaRPr lang="es-ES_tradnl" sz="1400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42900" y="330200"/>
            <a:ext cx="1828800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PROPUESTAS</a:t>
            </a:r>
            <a:endParaRPr lang="es-ES_tradnl" dirty="0"/>
          </a:p>
        </p:txBody>
      </p:sp>
      <p:sp>
        <p:nvSpPr>
          <p:cNvPr id="3" name="CuadroTexto 2"/>
          <p:cNvSpPr txBox="1"/>
          <p:nvPr/>
        </p:nvSpPr>
        <p:spPr>
          <a:xfrm>
            <a:off x="342900" y="914400"/>
            <a:ext cx="278130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SENDAS URBANAS</a:t>
            </a:r>
            <a:endParaRPr lang="es-ES_tradnl" dirty="0">
              <a:solidFill>
                <a:srgbClr val="74856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42900" y="1752600"/>
            <a:ext cx="8077200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Establecer itinerarios peatonales atractivos en relación a la vegetación y el color de ésta estacionalmente. Se han confeccionado mapas de la vegetación actual y el color que manifiesta en cada estación y se ha ampliado y propuesto modificaciones con el fin de crear paseos espectaculares por su colorido en diferentes momentos del año.</a:t>
            </a:r>
            <a:endParaRPr lang="es-ES_tradnl" dirty="0">
              <a:solidFill>
                <a:srgbClr val="74856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42900" y="4445000"/>
            <a:ext cx="8077200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Crear un corredor verde urbano que una al anillo verde de Este a Oeste siguiendo la actual traza del ferrocarril.</a:t>
            </a:r>
            <a:endParaRPr lang="es-ES_tradnl" dirty="0">
              <a:solidFill>
                <a:srgbClr val="748560"/>
              </a:solidFill>
            </a:endParaRPr>
          </a:p>
        </p:txBody>
      </p:sp>
      <p:pic>
        <p:nvPicPr>
          <p:cNvPr id="6" name="Imagen 5" descr="Captura de pantalla 2014-11-22 a la(s) 03.01.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5192931"/>
            <a:ext cx="5511800" cy="145493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42900" y="3187700"/>
            <a:ext cx="8077200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48560"/>
                </a:solidFill>
              </a:rPr>
              <a:t>Aumentar la vegetación urbana, ampliando el volumen verde en las calles que sea factible por su sección. Con la transformación a sección única de las calles, en el interior de las </a:t>
            </a:r>
            <a:r>
              <a:rPr lang="es-ES_tradnl" dirty="0" err="1" smtClean="0">
                <a:solidFill>
                  <a:srgbClr val="748560"/>
                </a:solidFill>
              </a:rPr>
              <a:t>supermanzanas</a:t>
            </a:r>
            <a:r>
              <a:rPr lang="es-ES_tradnl" dirty="0" smtClean="0">
                <a:solidFill>
                  <a:srgbClr val="748560"/>
                </a:solidFill>
              </a:rPr>
              <a:t>, es posible ampliar el número de unidades arbóreas.</a:t>
            </a:r>
            <a:endParaRPr lang="es-ES_tradnl" dirty="0">
              <a:solidFill>
                <a:srgbClr val="748560"/>
              </a:solidFill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21 a la(s) 23.17.3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037286"/>
          </a:xfrm>
          <a:prstGeom prst="rect">
            <a:avLst/>
          </a:prstGeom>
        </p:spPr>
      </p:pic>
      <p:pic>
        <p:nvPicPr>
          <p:cNvPr id="3" name="Imagen 2" descr="Captura de pantalla 2014-11-21 a la(s) 23.17.5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8999"/>
            <a:ext cx="9144000" cy="299503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289800" y="2387600"/>
            <a:ext cx="1854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_tradnl" dirty="0"/>
          </a:p>
        </p:txBody>
      </p:sp>
      <p:sp>
        <p:nvSpPr>
          <p:cNvPr id="5" name="CuadroTexto 4"/>
          <p:cNvSpPr txBox="1"/>
          <p:nvPr/>
        </p:nvSpPr>
        <p:spPr>
          <a:xfrm>
            <a:off x="7607300" y="5417066"/>
            <a:ext cx="1854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_tradnl" dirty="0"/>
          </a:p>
        </p:txBody>
      </p:sp>
      <p:sp>
        <p:nvSpPr>
          <p:cNvPr id="6" name="CuadroTexto 5"/>
          <p:cNvSpPr txBox="1"/>
          <p:nvPr/>
        </p:nvSpPr>
        <p:spPr>
          <a:xfrm>
            <a:off x="6292850" y="6464300"/>
            <a:ext cx="2628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 smtClean="0"/>
              <a:t>Fuente: </a:t>
            </a:r>
            <a:r>
              <a:rPr lang="es-ES_tradnl" sz="1400" dirty="0" err="1" smtClean="0"/>
              <a:t>PMSyEP</a:t>
            </a:r>
            <a:r>
              <a:rPr lang="es-ES_tradnl" sz="1400" dirty="0" smtClean="0"/>
              <a:t> Vitoria Gasteiz</a:t>
            </a:r>
            <a:endParaRPr lang="es-ES_tradnl" sz="1400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21 a la(s) 23.12.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1168400"/>
            <a:ext cx="8493229" cy="489637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311900" y="6464300"/>
            <a:ext cx="2628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 smtClean="0"/>
              <a:t>Fuente: </a:t>
            </a:r>
            <a:r>
              <a:rPr lang="es-ES_tradnl" sz="1400" dirty="0" err="1" smtClean="0"/>
              <a:t>PMSyEP</a:t>
            </a:r>
            <a:r>
              <a:rPr lang="es-ES_tradnl" sz="1400" dirty="0" smtClean="0"/>
              <a:t> Vitoria Gasteiz</a:t>
            </a:r>
            <a:endParaRPr lang="es-ES_tradnl" sz="1400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78195" y="366811"/>
            <a:ext cx="2188616" cy="30777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chemeClr val="bg1"/>
                </a:solidFill>
              </a:rPr>
              <a:t> </a:t>
            </a:r>
            <a:r>
              <a:rPr lang="es-ES_tradnl" sz="1400" dirty="0" smtClean="0">
                <a:solidFill>
                  <a:schemeClr val="bg1"/>
                </a:solidFill>
              </a:rPr>
              <a:t>Aprender las lecciones</a:t>
            </a:r>
            <a:endParaRPr lang="es-ES_tradnl" sz="1400" dirty="0">
              <a:solidFill>
                <a:schemeClr val="bg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009900" y="366811"/>
            <a:ext cx="200660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chemeClr val="accent4"/>
                </a:solidFill>
              </a:rPr>
              <a:t>Revisión de logros</a:t>
            </a:r>
            <a:endParaRPr lang="es-ES_tradnl" dirty="0">
              <a:solidFill>
                <a:schemeClr val="accent4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321076" y="1013767"/>
            <a:ext cx="3943005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rgbClr val="748560"/>
                </a:solidFill>
              </a:rPr>
              <a:t>2012</a:t>
            </a:r>
            <a:r>
              <a:rPr lang="es-ES_tradnl" dirty="0" smtClean="0">
                <a:solidFill>
                  <a:srgbClr val="748560"/>
                </a:solidFill>
              </a:rPr>
              <a:t>, A los 5 años desarrollo del plan:</a:t>
            </a:r>
            <a:endParaRPr lang="es-ES_tradnl" dirty="0">
              <a:solidFill>
                <a:srgbClr val="74856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579" y="1993900"/>
            <a:ext cx="5533921" cy="307339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6200" y="1993900"/>
            <a:ext cx="3009900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b="1" dirty="0" smtClean="0">
                <a:solidFill>
                  <a:schemeClr val="accent6"/>
                </a:solidFill>
              </a:rPr>
              <a:t>Cambio en el reparto modal</a:t>
            </a:r>
            <a:r>
              <a:rPr lang="es-ES_tradnl" dirty="0" smtClean="0">
                <a:solidFill>
                  <a:schemeClr val="accent6"/>
                </a:solidFill>
              </a:rPr>
              <a:t>:</a:t>
            </a:r>
          </a:p>
          <a:p>
            <a:r>
              <a:rPr lang="es-ES_tradnl" dirty="0" smtClean="0">
                <a:solidFill>
                  <a:schemeClr val="accent6"/>
                </a:solidFill>
              </a:rPr>
              <a:t>Bicicleta: 6,9%</a:t>
            </a:r>
          </a:p>
          <a:p>
            <a:r>
              <a:rPr lang="es-ES_tradnl" dirty="0" smtClean="0">
                <a:solidFill>
                  <a:schemeClr val="accent6"/>
                </a:solidFill>
              </a:rPr>
              <a:t>Aumento a pie</a:t>
            </a:r>
          </a:p>
          <a:p>
            <a:r>
              <a:rPr lang="es-ES_tradnl" dirty="0" smtClean="0">
                <a:solidFill>
                  <a:schemeClr val="accent6"/>
                </a:solidFill>
              </a:rPr>
              <a:t>Decrecimiento coche</a:t>
            </a:r>
            <a:endParaRPr lang="es-ES_tradnl" dirty="0">
              <a:solidFill>
                <a:schemeClr val="accent6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65100" y="3934093"/>
            <a:ext cx="2601711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E848D"/>
                </a:solidFill>
              </a:rPr>
              <a:t>40 </a:t>
            </a:r>
            <a:r>
              <a:rPr lang="es-ES_tradnl" dirty="0" err="1" smtClean="0">
                <a:solidFill>
                  <a:srgbClr val="7E848D"/>
                </a:solidFill>
              </a:rPr>
              <a:t>km</a:t>
            </a:r>
            <a:r>
              <a:rPr lang="es-ES_tradnl" dirty="0" smtClean="0">
                <a:solidFill>
                  <a:srgbClr val="7E848D"/>
                </a:solidFill>
              </a:rPr>
              <a:t> de carril bici</a:t>
            </a:r>
          </a:p>
          <a:p>
            <a:r>
              <a:rPr lang="es-ES_tradnl" dirty="0" smtClean="0">
                <a:solidFill>
                  <a:srgbClr val="7E848D"/>
                </a:solidFill>
              </a:rPr>
              <a:t>Aumento </a:t>
            </a:r>
            <a:r>
              <a:rPr lang="es-ES_tradnl" dirty="0" err="1" smtClean="0">
                <a:solidFill>
                  <a:srgbClr val="7E848D"/>
                </a:solidFill>
              </a:rPr>
              <a:t>aparcabicis</a:t>
            </a:r>
            <a:endParaRPr lang="es-ES_tradnl" dirty="0">
              <a:solidFill>
                <a:srgbClr val="7E848D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65100" y="5194299"/>
            <a:ext cx="8661400" cy="14773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E848D"/>
                </a:solidFill>
              </a:rPr>
              <a:t>Nueva red de transporte público, (en una noche): el 97% de los ciudadanos cuenta con una parada &lt;350 </a:t>
            </a:r>
            <a:r>
              <a:rPr lang="es-ES_tradnl" dirty="0" err="1" smtClean="0">
                <a:solidFill>
                  <a:srgbClr val="7E848D"/>
                </a:solidFill>
              </a:rPr>
              <a:t>m</a:t>
            </a:r>
            <a:r>
              <a:rPr lang="es-ES_tradnl" dirty="0" smtClean="0">
                <a:solidFill>
                  <a:srgbClr val="7E848D"/>
                </a:solidFill>
              </a:rPr>
              <a:t> de su domicilio</a:t>
            </a:r>
          </a:p>
          <a:p>
            <a:r>
              <a:rPr lang="es-ES_tradnl" dirty="0" smtClean="0">
                <a:solidFill>
                  <a:srgbClr val="7E848D"/>
                </a:solidFill>
              </a:rPr>
              <a:t>La velocidad comercial ha aumentado de 10,77 a 12,</a:t>
            </a:r>
            <a:r>
              <a:rPr lang="es-ES_tradnl" dirty="0" err="1" smtClean="0">
                <a:solidFill>
                  <a:srgbClr val="7E848D"/>
                </a:solidFill>
              </a:rPr>
              <a:t>km</a:t>
            </a:r>
            <a:r>
              <a:rPr lang="es-ES_tradnl" dirty="0" smtClean="0">
                <a:solidFill>
                  <a:srgbClr val="7E848D"/>
                </a:solidFill>
              </a:rPr>
              <a:t>/</a:t>
            </a:r>
            <a:r>
              <a:rPr lang="es-ES_tradnl" dirty="0" err="1" smtClean="0">
                <a:solidFill>
                  <a:srgbClr val="7E848D"/>
                </a:solidFill>
              </a:rPr>
              <a:t>h</a:t>
            </a:r>
            <a:r>
              <a:rPr lang="es-ES_tradnl" dirty="0" smtClean="0">
                <a:solidFill>
                  <a:srgbClr val="7E848D"/>
                </a:solidFill>
              </a:rPr>
              <a:t> (18,2%)</a:t>
            </a:r>
          </a:p>
          <a:p>
            <a:r>
              <a:rPr lang="es-ES_tradnl" dirty="0" smtClean="0">
                <a:solidFill>
                  <a:srgbClr val="7E848D"/>
                </a:solidFill>
              </a:rPr>
              <a:t>Mejora del 50% en la frecuencia</a:t>
            </a:r>
          </a:p>
          <a:p>
            <a:r>
              <a:rPr lang="es-ES_tradnl" dirty="0" smtClean="0">
                <a:solidFill>
                  <a:srgbClr val="7E848D"/>
                </a:solidFill>
              </a:rPr>
              <a:t>El número de usuarios de transporte público se ha disparado  </a:t>
            </a:r>
            <a:endParaRPr lang="es-ES_tradnl" dirty="0">
              <a:solidFill>
                <a:srgbClr val="7E848D"/>
              </a:solidFill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3700" y="190500"/>
            <a:ext cx="8102600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TRANSPORTE PÚBLICO, en 5 años: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93700" y="712568"/>
            <a:ext cx="8102600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E848D"/>
                </a:solidFill>
              </a:rPr>
              <a:t>Se crearon itinerarios más rectilíneos apoyados en las vías principales de circulación. Se redujeron las líneas: de 17 se pasó a 9.</a:t>
            </a:r>
            <a:endParaRPr lang="es-ES_tradnl" dirty="0">
              <a:solidFill>
                <a:srgbClr val="7E848D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93700" y="1478002"/>
            <a:ext cx="81026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E848D"/>
                </a:solidFill>
              </a:rPr>
              <a:t>Se compraron 17 autobuses para completar el servicio</a:t>
            </a:r>
            <a:endParaRPr lang="es-ES_tradnl" dirty="0">
              <a:solidFill>
                <a:srgbClr val="7E848D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93700" y="1998702"/>
            <a:ext cx="8102600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E848D"/>
                </a:solidFill>
              </a:rPr>
              <a:t>Mejora de las frecuencias de más de 20 </a:t>
            </a:r>
            <a:r>
              <a:rPr lang="es-ES_tradnl" dirty="0" err="1" smtClean="0">
                <a:solidFill>
                  <a:srgbClr val="7E848D"/>
                </a:solidFill>
              </a:rPr>
              <a:t>min</a:t>
            </a:r>
            <a:r>
              <a:rPr lang="es-ES_tradnl" dirty="0" smtClean="0">
                <a:solidFill>
                  <a:srgbClr val="7E848D"/>
                </a:solidFill>
              </a:rPr>
              <a:t> a 10 </a:t>
            </a:r>
            <a:r>
              <a:rPr lang="es-ES_tradnl" dirty="0" err="1" smtClean="0">
                <a:solidFill>
                  <a:srgbClr val="7E848D"/>
                </a:solidFill>
              </a:rPr>
              <a:t>min</a:t>
            </a:r>
            <a:r>
              <a:rPr lang="es-ES_tradnl" dirty="0" smtClean="0">
                <a:solidFill>
                  <a:srgbClr val="7E848D"/>
                </a:solidFill>
              </a:rPr>
              <a:t> en días laborales.</a:t>
            </a:r>
            <a:endParaRPr lang="es-ES_tradnl" dirty="0">
              <a:solidFill>
                <a:srgbClr val="7E848D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93700" y="2481302"/>
            <a:ext cx="81026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E848D"/>
                </a:solidFill>
              </a:rPr>
              <a:t>Mejora de la ubicación de las paradas de autobús</a:t>
            </a:r>
            <a:endParaRPr lang="es-ES_tradnl" dirty="0">
              <a:solidFill>
                <a:srgbClr val="7E848D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93700" y="2979866"/>
            <a:ext cx="8102600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E848D"/>
                </a:solidFill>
              </a:rPr>
              <a:t>Prioridad semafórica para los autobuses urbanos en 48 cruces en los principales corredores de la ciudad</a:t>
            </a:r>
            <a:endParaRPr lang="es-ES_tradnl" dirty="0">
              <a:solidFill>
                <a:srgbClr val="7E848D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93700" y="3715097"/>
            <a:ext cx="81026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E848D"/>
                </a:solidFill>
              </a:rPr>
              <a:t>Se colocaron 137 plataformas avanzadas de espera y que los autobuses hicieran la parada en el centro del carril de circulación</a:t>
            </a:r>
            <a:endParaRPr lang="es-ES_tradnl" dirty="0">
              <a:solidFill>
                <a:srgbClr val="7E848D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93700" y="4467999"/>
            <a:ext cx="8102600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E848D"/>
                </a:solidFill>
              </a:rPr>
              <a:t>Se integró el billete del autobús y del tranvía en la tarjeta BAT.</a:t>
            </a:r>
            <a:endParaRPr lang="es-ES_tradnl" dirty="0">
              <a:solidFill>
                <a:srgbClr val="7E848D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393700" y="4943446"/>
            <a:ext cx="8102600" cy="3795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_tradnl" sz="2800" baseline="30000" dirty="0" smtClean="0">
                <a:solidFill>
                  <a:srgbClr val="7E848D"/>
                </a:solidFill>
              </a:rPr>
              <a:t>Se crearon 5 </a:t>
            </a:r>
            <a:r>
              <a:rPr lang="es-ES_tradnl" sz="2800" baseline="30000" dirty="0" err="1" smtClean="0">
                <a:solidFill>
                  <a:srgbClr val="7E848D"/>
                </a:solidFill>
              </a:rPr>
              <a:t>parks</a:t>
            </a:r>
            <a:r>
              <a:rPr lang="es-ES_tradnl" sz="2800" baseline="30000" dirty="0" smtClean="0">
                <a:solidFill>
                  <a:srgbClr val="7E848D"/>
                </a:solidFill>
              </a:rPr>
              <a:t> &amp; </a:t>
            </a:r>
            <a:r>
              <a:rPr lang="es-ES_tradnl" sz="2800" baseline="30000" dirty="0" err="1" smtClean="0">
                <a:solidFill>
                  <a:srgbClr val="7E848D"/>
                </a:solidFill>
              </a:rPr>
              <a:t>ride</a:t>
            </a:r>
            <a:r>
              <a:rPr lang="es-ES_tradnl" sz="2800" baseline="30000" dirty="0" smtClean="0">
                <a:solidFill>
                  <a:srgbClr val="7E848D"/>
                </a:solidFill>
              </a:rPr>
              <a:t> en accesos a la ciudad.</a:t>
            </a:r>
            <a:endParaRPr lang="es-ES_tradnl" sz="2800" dirty="0">
              <a:solidFill>
                <a:srgbClr val="7E848D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393700" y="5443667"/>
            <a:ext cx="8102600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E848D"/>
                </a:solidFill>
              </a:rPr>
              <a:t>Se realizó una campaña informativa muy potente para acompañar la transición desde la red antigua a la actual.</a:t>
            </a:r>
            <a:endParaRPr lang="es-ES_tradnl" dirty="0">
              <a:solidFill>
                <a:srgbClr val="7E848D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93700" y="6159500"/>
            <a:ext cx="81026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E848D"/>
                </a:solidFill>
              </a:rPr>
              <a:t>10.000 horas de formación a los conductores de autobuses, personal administrativo y tráfico y de servicio al cliente.</a:t>
            </a:r>
            <a:endParaRPr lang="es-ES_tradnl" dirty="0">
              <a:solidFill>
                <a:srgbClr val="7E848D"/>
              </a:solidFill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06400" y="5969000"/>
            <a:ext cx="292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7E848D"/>
                </a:solidFill>
              </a:rPr>
              <a:t>Desde el 1 de septiembre de 2013</a:t>
            </a:r>
            <a:endParaRPr lang="es-ES_tradnl" sz="1400" dirty="0">
              <a:solidFill>
                <a:srgbClr val="7E848D"/>
              </a:solidFill>
            </a:endParaRPr>
          </a:p>
        </p:txBody>
      </p:sp>
      <p:pic>
        <p:nvPicPr>
          <p:cNvPr id="3" name="Imagen 2" descr="Captura de pantalla 2014-11-22 a la(s) 02.15.4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1139"/>
            <a:ext cx="9144000" cy="4315722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22 a la(s) 01.02.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646094"/>
            <a:ext cx="5880100" cy="668780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06400" y="167264"/>
            <a:ext cx="7708900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E848D"/>
                </a:solidFill>
              </a:rPr>
              <a:t>Intervención en 45 calles para implementar zona 30 (calmado de tráfico)</a:t>
            </a:r>
            <a:endParaRPr lang="es-ES_tradnl" dirty="0">
              <a:solidFill>
                <a:srgbClr val="7E848D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78195" y="392328"/>
            <a:ext cx="787790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2. Metodología: Proceso de Elaboración del Plan</a:t>
            </a:r>
            <a:endParaRPr lang="es-ES_tradnl" dirty="0"/>
          </a:p>
        </p:txBody>
      </p:sp>
      <p:sp>
        <p:nvSpPr>
          <p:cNvPr id="3" name="CuadroTexto 2"/>
          <p:cNvSpPr txBox="1"/>
          <p:nvPr/>
        </p:nvSpPr>
        <p:spPr>
          <a:xfrm>
            <a:off x="578195" y="1311202"/>
            <a:ext cx="293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/>
          </a:p>
        </p:txBody>
      </p:sp>
      <p:sp>
        <p:nvSpPr>
          <p:cNvPr id="4" name="CuadroTexto 3"/>
          <p:cNvSpPr txBox="1"/>
          <p:nvPr/>
        </p:nvSpPr>
        <p:spPr>
          <a:xfrm>
            <a:off x="532277" y="1146089"/>
            <a:ext cx="1500310" cy="33855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chemeClr val="accent3">
                    <a:lumMod val="75000"/>
                  </a:schemeClr>
                </a:solidFill>
              </a:rPr>
              <a:t>PREPARACIÓN</a:t>
            </a:r>
            <a:endParaRPr lang="es-ES_tradnl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32276" y="2612136"/>
            <a:ext cx="1903579" cy="101566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67627F"/>
                </a:solidFill>
              </a:rPr>
              <a:t>DETERMINACIÓN DE LOS OBJETIVOS </a:t>
            </a:r>
            <a:r>
              <a:rPr lang="es-ES_tradnl" sz="1400" dirty="0" smtClean="0">
                <a:solidFill>
                  <a:srgbClr val="67627F"/>
                </a:solidFill>
              </a:rPr>
              <a:t>(RACIONALES Y TRANSPARENTES)</a:t>
            </a:r>
            <a:endParaRPr lang="es-ES_tradnl" sz="1600" dirty="0">
              <a:solidFill>
                <a:srgbClr val="67627F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32276" y="4111314"/>
            <a:ext cx="1613765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67627F"/>
                </a:solidFill>
              </a:rPr>
              <a:t>ELABORACIÓN DEL PLAN</a:t>
            </a:r>
            <a:endParaRPr lang="es-ES_tradnl" sz="1600" dirty="0">
              <a:solidFill>
                <a:srgbClr val="67627F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75279" y="5760526"/>
            <a:ext cx="1785366" cy="5847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67627F"/>
                </a:solidFill>
              </a:rPr>
              <a:t>IMPLEMENTACIÓN DEL PLAN</a:t>
            </a:r>
            <a:endParaRPr lang="es-ES_tradnl" sz="1600" dirty="0">
              <a:solidFill>
                <a:srgbClr val="67627F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908886" y="986950"/>
            <a:ext cx="2738021" cy="307777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1. Determinar el potencial del plan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908885" y="1338268"/>
            <a:ext cx="3305442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2. Proceso de desarrollo y alcance del plan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908885" y="1693394"/>
            <a:ext cx="4547218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3. Analizar la situación actual de la movilidad y definir escenarios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908886" y="2459017"/>
            <a:ext cx="4413257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4. Visión común entre los grupos de interés y ciudadanos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908886" y="2836140"/>
            <a:ext cx="4269151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5. Establecimiento de prioridades y de objetivos medibles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3908885" y="3467081"/>
            <a:ext cx="2566895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6. Selección de medidas eficaces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cxnSp>
        <p:nvCxnSpPr>
          <p:cNvPr id="21" name="Conector recto 20"/>
          <p:cNvCxnSpPr/>
          <p:nvPr/>
        </p:nvCxnSpPr>
        <p:spPr>
          <a:xfrm flipV="1">
            <a:off x="2431795" y="1161953"/>
            <a:ext cx="1215012" cy="90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 flipV="1">
            <a:off x="2435855" y="1522249"/>
            <a:ext cx="1215012" cy="90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 flipV="1">
            <a:off x="2431795" y="1948747"/>
            <a:ext cx="1215012" cy="90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 rot="5400000">
            <a:off x="2038398" y="1555350"/>
            <a:ext cx="78679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 flipV="1">
            <a:off x="2585789" y="2648172"/>
            <a:ext cx="1215012" cy="90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 flipV="1">
            <a:off x="2584195" y="3100153"/>
            <a:ext cx="1215012" cy="90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/>
        </p:nvCxnSpPr>
        <p:spPr>
          <a:xfrm flipV="1">
            <a:off x="2584195" y="3620970"/>
            <a:ext cx="1215012" cy="90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/>
          <p:cNvCxnSpPr/>
          <p:nvPr/>
        </p:nvCxnSpPr>
        <p:spPr>
          <a:xfrm rot="16200000" flipH="1">
            <a:off x="2103097" y="3138277"/>
            <a:ext cx="963791" cy="15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CuadroTexto 31"/>
          <p:cNvSpPr txBox="1"/>
          <p:nvPr/>
        </p:nvSpPr>
        <p:spPr>
          <a:xfrm>
            <a:off x="3908885" y="4107369"/>
            <a:ext cx="3845839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7. Asignación de responsabilidades y presupuesto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3908885" y="4599049"/>
            <a:ext cx="3845839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8. Incluir la evaluación y el seguimiento en el plan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3908885" y="5152226"/>
            <a:ext cx="2566895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9. Aprobación formal del plan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cxnSp>
        <p:nvCxnSpPr>
          <p:cNvPr id="36" name="Conector recto 35"/>
          <p:cNvCxnSpPr/>
          <p:nvPr/>
        </p:nvCxnSpPr>
        <p:spPr>
          <a:xfrm>
            <a:off x="3161335" y="4262083"/>
            <a:ext cx="63787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6"/>
          <p:cNvCxnSpPr/>
          <p:nvPr/>
        </p:nvCxnSpPr>
        <p:spPr>
          <a:xfrm>
            <a:off x="3162929" y="4755901"/>
            <a:ext cx="63787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/>
          <p:cNvCxnSpPr/>
          <p:nvPr/>
        </p:nvCxnSpPr>
        <p:spPr>
          <a:xfrm>
            <a:off x="3147199" y="5302381"/>
            <a:ext cx="63787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/>
          <p:cNvCxnSpPr/>
          <p:nvPr/>
        </p:nvCxnSpPr>
        <p:spPr>
          <a:xfrm rot="5400000">
            <a:off x="2627050" y="4782232"/>
            <a:ext cx="104029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uadroTexto 40"/>
          <p:cNvSpPr txBox="1"/>
          <p:nvPr/>
        </p:nvSpPr>
        <p:spPr>
          <a:xfrm>
            <a:off x="3908885" y="5755721"/>
            <a:ext cx="3845839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chemeClr val="accent3">
                    <a:lumMod val="75000"/>
                  </a:schemeClr>
                </a:solidFill>
              </a:rPr>
              <a:t>10. Asegurar la gestión y comunicación adecuados</a:t>
            </a:r>
            <a:endParaRPr lang="es-ES_tradnl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2" name="CuadroTexto 41"/>
          <p:cNvSpPr txBox="1"/>
          <p:nvPr/>
        </p:nvSpPr>
        <p:spPr>
          <a:xfrm>
            <a:off x="3908885" y="6251127"/>
            <a:ext cx="2188616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67627F"/>
                </a:solidFill>
              </a:rPr>
              <a:t>11. Aprender las lecciones</a:t>
            </a:r>
            <a:endParaRPr lang="es-ES_tradnl" sz="1400" dirty="0">
              <a:solidFill>
                <a:srgbClr val="67627F"/>
              </a:solidFill>
            </a:endParaRPr>
          </a:p>
        </p:txBody>
      </p:sp>
      <p:cxnSp>
        <p:nvCxnSpPr>
          <p:cNvPr id="46" name="Conector recto 45"/>
          <p:cNvCxnSpPr/>
          <p:nvPr/>
        </p:nvCxnSpPr>
        <p:spPr>
          <a:xfrm>
            <a:off x="3207964" y="5863810"/>
            <a:ext cx="637872" cy="90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46"/>
          <p:cNvCxnSpPr/>
          <p:nvPr/>
        </p:nvCxnSpPr>
        <p:spPr>
          <a:xfrm>
            <a:off x="3207964" y="6404253"/>
            <a:ext cx="637872" cy="90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48"/>
          <p:cNvCxnSpPr/>
          <p:nvPr/>
        </p:nvCxnSpPr>
        <p:spPr>
          <a:xfrm rot="5400000">
            <a:off x="2937743" y="6143038"/>
            <a:ext cx="54044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Flecha abajo 53"/>
          <p:cNvSpPr/>
          <p:nvPr/>
        </p:nvSpPr>
        <p:spPr>
          <a:xfrm flipH="1">
            <a:off x="1026756" y="1693261"/>
            <a:ext cx="522126" cy="76575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5" name="Flecha abajo 54"/>
          <p:cNvSpPr/>
          <p:nvPr/>
        </p:nvSpPr>
        <p:spPr>
          <a:xfrm flipH="1">
            <a:off x="1026756" y="4860130"/>
            <a:ext cx="603446" cy="70251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6" name="Flecha abajo 55"/>
          <p:cNvSpPr/>
          <p:nvPr/>
        </p:nvSpPr>
        <p:spPr>
          <a:xfrm flipH="1">
            <a:off x="1206887" y="3725854"/>
            <a:ext cx="252185" cy="33251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CuadroTexto 13"/>
          <p:cNvSpPr txBox="1"/>
          <p:nvPr/>
        </p:nvSpPr>
        <p:spPr>
          <a:xfrm>
            <a:off x="0" y="6642883"/>
            <a:ext cx="9143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/>
              <a:t>Fuente:</a:t>
            </a:r>
            <a:r>
              <a:rPr lang="es-ES_tradnl" sz="1000" dirty="0"/>
              <a:t>Guía Desarrollo e Implementación de Planes de Movilidad Urbana Sostenible (Marzo 2014). </a:t>
            </a:r>
            <a:r>
              <a:rPr lang="es-ES_tradnl" sz="1000" dirty="0" err="1"/>
              <a:t>European</a:t>
            </a:r>
            <a:r>
              <a:rPr lang="es-ES_tradnl" sz="1000" dirty="0"/>
              <a:t> </a:t>
            </a:r>
            <a:r>
              <a:rPr lang="es-ES_tradnl" sz="1000" dirty="0" err="1"/>
              <a:t>Platform</a:t>
            </a:r>
            <a:r>
              <a:rPr lang="es-ES_tradnl" sz="1000" dirty="0"/>
              <a:t> </a:t>
            </a:r>
            <a:r>
              <a:rPr lang="es-ES_tradnl" sz="1000" dirty="0" err="1"/>
              <a:t>on</a:t>
            </a:r>
            <a:r>
              <a:rPr lang="es-ES_tradnl" sz="1000" dirty="0"/>
              <a:t> </a:t>
            </a:r>
            <a:r>
              <a:rPr lang="es-ES_tradnl" sz="1000" dirty="0" err="1"/>
              <a:t>Sustainable</a:t>
            </a:r>
            <a:r>
              <a:rPr lang="es-ES_tradnl" sz="1000" dirty="0"/>
              <a:t> </a:t>
            </a:r>
            <a:r>
              <a:rPr lang="es-ES_tradnl" sz="1000" dirty="0" err="1"/>
              <a:t>Urban</a:t>
            </a:r>
            <a:r>
              <a:rPr lang="es-ES_tradnl" sz="1000" dirty="0"/>
              <a:t> </a:t>
            </a:r>
            <a:r>
              <a:rPr lang="es-ES_tradnl" sz="1000" dirty="0" err="1"/>
              <a:t>Mobility</a:t>
            </a:r>
            <a:r>
              <a:rPr lang="es-ES_tradnl" sz="1000" dirty="0"/>
              <a:t> </a:t>
            </a:r>
            <a:r>
              <a:rPr lang="es-ES_tradnl" sz="1000" dirty="0" err="1"/>
              <a:t>Plans</a:t>
            </a:r>
            <a:r>
              <a:rPr lang="es-ES_tradnl" sz="1000" dirty="0" smtClean="0"/>
              <a:t>.</a:t>
            </a:r>
            <a:r>
              <a:rPr lang="es-ES" sz="1000" dirty="0" smtClean="0"/>
              <a:t> </a:t>
            </a:r>
            <a:endParaRPr lang="es-E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4-11-22 a la(s) 01.27.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804290"/>
            <a:ext cx="7848600" cy="555699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00395" y="215900"/>
            <a:ext cx="2393605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chemeClr val="accent3">
                    <a:lumMod val="75000"/>
                  </a:schemeClr>
                </a:solidFill>
              </a:rPr>
              <a:t>CAMPAÑAS DE PROMOCIÓN</a:t>
            </a:r>
            <a:endParaRPr lang="es-ES_tradnl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63682" y="976971"/>
            <a:ext cx="584661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1"/>
                </a:solidFill>
              </a:rPr>
              <a:t>Un PMUS es un documento estratégico pero que no especifica en detalle como implementar una medida.</a:t>
            </a:r>
            <a:endParaRPr lang="es-ES" dirty="0">
              <a:solidFill>
                <a:schemeClr val="accent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63682" y="441362"/>
            <a:ext cx="787790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4. Conclusiones</a:t>
            </a:r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363682" y="1765300"/>
            <a:ext cx="584661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6EA0B0"/>
                </a:solidFill>
              </a:rPr>
              <a:t>El PMUS es un “plan de planes”.</a:t>
            </a:r>
            <a:endParaRPr lang="es-ES_tradnl" dirty="0">
              <a:solidFill>
                <a:srgbClr val="6EA0B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7" y="3139937"/>
            <a:ext cx="2169573" cy="325635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401" y="3115721"/>
            <a:ext cx="2311400" cy="328057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141" y="3061128"/>
            <a:ext cx="2321095" cy="333516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3323" y="3115721"/>
            <a:ext cx="2306653" cy="3280573"/>
          </a:xfrm>
          <a:prstGeom prst="rect">
            <a:avLst/>
          </a:prstGeom>
        </p:spPr>
      </p:pic>
      <p:pic>
        <p:nvPicPr>
          <p:cNvPr id="10" name="Imagen 9" descr="Captura de pantalla 2014-11-22 a la(s) 19.52.1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7290" y="951744"/>
            <a:ext cx="1384300" cy="191770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63682" y="2362200"/>
            <a:ext cx="584661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chemeClr val="accent1"/>
                </a:solidFill>
              </a:rPr>
              <a:t>Pasar de analizar no tanto el comportamiento de movilidad a estudiar c</a:t>
            </a:r>
            <a:r>
              <a:rPr lang="es-ES_tradnl" dirty="0" smtClean="0">
                <a:solidFill>
                  <a:schemeClr val="accent1"/>
                </a:solidFill>
              </a:rPr>
              <a:t>ómo cambiar la conducta de movilidad</a:t>
            </a:r>
            <a:endParaRPr lang="es-ES_tradnl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63682" y="256696"/>
            <a:ext cx="787790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4. Conclusiones</a:t>
            </a:r>
            <a:endParaRPr lang="es-ES_tradnl" dirty="0"/>
          </a:p>
        </p:txBody>
      </p:sp>
      <p:sp>
        <p:nvSpPr>
          <p:cNvPr id="3" name="Rectángulo 2"/>
          <p:cNvSpPr/>
          <p:nvPr/>
        </p:nvSpPr>
        <p:spPr>
          <a:xfrm>
            <a:off x="3860800" y="4838551"/>
            <a:ext cx="441452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_tradnl" dirty="0" smtClean="0">
                <a:solidFill>
                  <a:srgbClr val="6EA0B0"/>
                </a:solidFill>
              </a:rPr>
              <a:t>En el diagnóstico de la movilidad, </a:t>
            </a:r>
            <a:r>
              <a:rPr lang="es-ES_tradnl" dirty="0" smtClean="0">
                <a:solidFill>
                  <a:srgbClr val="6EA0B0"/>
                </a:solidFill>
              </a:rPr>
              <a:t>no sólo</a:t>
            </a:r>
            <a:r>
              <a:rPr lang="es-ES_tradnl" dirty="0" smtClean="0">
                <a:solidFill>
                  <a:srgbClr val="6EA0B0"/>
                </a:solidFill>
              </a:rPr>
              <a:t> CUANTIFICAR sino es clave </a:t>
            </a:r>
            <a:r>
              <a:rPr lang="es-ES_tradnl" dirty="0" smtClean="0">
                <a:solidFill>
                  <a:srgbClr val="6EA0B0"/>
                </a:solidFill>
              </a:rPr>
              <a:t>LOCALIZAR, flujos principales de desplazamiento</a:t>
            </a:r>
            <a:r>
              <a:rPr lang="es-ES_tradnl" dirty="0" smtClean="0">
                <a:solidFill>
                  <a:srgbClr val="6EA0B0"/>
                </a:solidFill>
              </a:rPr>
              <a:t> (al trabajo, etc.) y conocer el REPARTO MODAL</a:t>
            </a:r>
            <a:endParaRPr lang="es-ES_tradnl" dirty="0">
              <a:solidFill>
                <a:srgbClr val="6EA0B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" y="4114800"/>
            <a:ext cx="2476500" cy="2495849"/>
          </a:xfrm>
          <a:prstGeom prst="rect">
            <a:avLst/>
          </a:prstGeom>
        </p:spPr>
      </p:pic>
      <p:pic>
        <p:nvPicPr>
          <p:cNvPr id="6" name="9 Imagen" descr="clasificacionsuelomadri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03183" y="914400"/>
            <a:ext cx="2389007" cy="3390900"/>
          </a:xfrm>
          <a:prstGeom prst="rect">
            <a:avLst/>
          </a:prstGeom>
        </p:spPr>
      </p:pic>
      <p:pic>
        <p:nvPicPr>
          <p:cNvPr id="7" name="Imagen 6" descr="Captura de pantalla 2014-11-22 a la(s) 19.55.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350" y="3554798"/>
            <a:ext cx="2279650" cy="75050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864350" y="2882900"/>
            <a:ext cx="193675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6EA0B0"/>
                </a:solidFill>
              </a:rPr>
              <a:t>PGOU Madrid</a:t>
            </a:r>
            <a:endParaRPr lang="es-ES_tradnl" dirty="0">
              <a:solidFill>
                <a:srgbClr val="6EA0B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63682" y="914400"/>
            <a:ext cx="3497118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6EA0B0"/>
                </a:solidFill>
              </a:rPr>
              <a:t>El </a:t>
            </a:r>
            <a:r>
              <a:rPr lang="es-ES_tradnl" dirty="0" smtClean="0">
                <a:solidFill>
                  <a:srgbClr val="6EA0B0"/>
                </a:solidFill>
              </a:rPr>
              <a:t>plan urbanístico es el instrumento adecuado para unir URBANISMO-MOVILIDAD </a:t>
            </a:r>
            <a:r>
              <a:rPr lang="es-ES_tradnl" dirty="0" smtClean="0">
                <a:solidFill>
                  <a:srgbClr val="6EA0B0"/>
                </a:solidFill>
              </a:rPr>
              <a:t>SOSTENIBLE:</a:t>
            </a:r>
          </a:p>
          <a:p>
            <a:r>
              <a:rPr lang="es-ES_tradnl" dirty="0" smtClean="0">
                <a:solidFill>
                  <a:srgbClr val="6EA0B0"/>
                </a:solidFill>
              </a:rPr>
              <a:t>- Zonificación </a:t>
            </a:r>
            <a:r>
              <a:rPr lang="es-ES_tradnl" dirty="0" smtClean="0">
                <a:solidFill>
                  <a:srgbClr val="6EA0B0"/>
                </a:solidFill>
              </a:rPr>
              <a:t>adecuada</a:t>
            </a:r>
            <a:endParaRPr lang="es-ES_tradnl" dirty="0" smtClean="0">
              <a:solidFill>
                <a:srgbClr val="6EA0B0"/>
              </a:solidFill>
            </a:endParaRPr>
          </a:p>
          <a:p>
            <a:pPr>
              <a:buFontTx/>
              <a:buChar char="-"/>
            </a:pPr>
            <a:r>
              <a:rPr lang="es-ES_tradnl" dirty="0" smtClean="0">
                <a:solidFill>
                  <a:srgbClr val="6EA0B0"/>
                </a:solidFill>
              </a:rPr>
              <a:t>Diseño</a:t>
            </a:r>
            <a:r>
              <a:rPr lang="es-ES_tradnl" dirty="0" smtClean="0">
                <a:solidFill>
                  <a:srgbClr val="6EA0B0"/>
                </a:solidFill>
              </a:rPr>
              <a:t>: densidades, viario, etc.</a:t>
            </a:r>
            <a:endParaRPr lang="es-ES_tradnl" dirty="0" smtClean="0">
              <a:solidFill>
                <a:srgbClr val="6EA0B0"/>
              </a:solidFill>
            </a:endParaRPr>
          </a:p>
          <a:p>
            <a:r>
              <a:rPr lang="es-ES_tradnl" dirty="0" smtClean="0">
                <a:solidFill>
                  <a:srgbClr val="6EA0B0"/>
                </a:solidFill>
              </a:rPr>
              <a:t>- </a:t>
            </a:r>
            <a:r>
              <a:rPr lang="es-ES_tradnl" dirty="0" smtClean="0">
                <a:solidFill>
                  <a:srgbClr val="6EA0B0"/>
                </a:solidFill>
              </a:rPr>
              <a:t>Elaboración de Estudios de Evaluación de la Movilidad </a:t>
            </a:r>
            <a:r>
              <a:rPr lang="es-ES_tradnl" dirty="0" smtClean="0">
                <a:solidFill>
                  <a:srgbClr val="6EA0B0"/>
                </a:solidFill>
              </a:rPr>
              <a:t>Generada.</a:t>
            </a:r>
            <a:endParaRPr lang="es-ES_tradnl" dirty="0">
              <a:solidFill>
                <a:srgbClr val="6EA0B0"/>
              </a:solidFill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63682" y="441362"/>
            <a:ext cx="787790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4. Conclusiones</a:t>
            </a:r>
            <a:endParaRPr lang="es-ES_tradnl" dirty="0"/>
          </a:p>
        </p:txBody>
      </p:sp>
      <p:graphicFrame>
        <p:nvGraphicFramePr>
          <p:cNvPr id="4" name="Diagrama 3"/>
          <p:cNvGraphicFramePr/>
          <p:nvPr/>
        </p:nvGraphicFramePr>
        <p:xfrm>
          <a:off x="363682" y="1612899"/>
          <a:ext cx="7877908" cy="4635501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nsanche-de-vallec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682" y="3489807"/>
            <a:ext cx="4464496" cy="2987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84799" y="3835400"/>
            <a:ext cx="3200399" cy="2057400"/>
          </a:xfrm>
          <a:prstGeom prst="rect">
            <a:avLst/>
          </a:prstGeom>
        </p:spPr>
      </p:pic>
      <p:pic>
        <p:nvPicPr>
          <p:cNvPr id="4" name="Picture 4" descr="http://www.munimadrid.es/UnidadesDescentralizadas/ProyectosSingularesUrbanismo/ProyectoMadridRio/Ficheros/ImagenesAvenidaPortugal/S1-%20Inici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214313"/>
            <a:ext cx="3857625" cy="257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A fecha 22.06.2007">
            <a:hlinkClick r:id="rId5" tooltip="Ampliar fotografía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05311" y="214313"/>
            <a:ext cx="4179887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uadroTexto 5"/>
          <p:cNvSpPr txBox="1"/>
          <p:nvPr/>
        </p:nvSpPr>
        <p:spPr>
          <a:xfrm>
            <a:off x="285750" y="3000376"/>
            <a:ext cx="829944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6EA0B0"/>
                </a:solidFill>
              </a:rPr>
              <a:t>Recuperaci</a:t>
            </a:r>
            <a:r>
              <a:rPr lang="es-ES_tradnl" dirty="0" smtClean="0">
                <a:solidFill>
                  <a:srgbClr val="6EA0B0"/>
                </a:solidFill>
              </a:rPr>
              <a:t>ón del Espacio Público. PLAN ESPECIAL MADRID RÍO.</a:t>
            </a:r>
            <a:endParaRPr lang="es-ES_tradnl" dirty="0">
              <a:solidFill>
                <a:srgbClr val="6EA0B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85750" y="6477000"/>
            <a:ext cx="8299448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6EA0B0"/>
                </a:solidFill>
              </a:rPr>
              <a:t>Inadecuaci</a:t>
            </a:r>
            <a:r>
              <a:rPr lang="es-ES_tradnl" dirty="0" smtClean="0">
                <a:solidFill>
                  <a:srgbClr val="6EA0B0"/>
                </a:solidFill>
              </a:rPr>
              <a:t>ón del Espacio Público. Nuevos desarrollos urbanísticos en Madrid.</a:t>
            </a:r>
            <a:endParaRPr lang="es-ES_tradnl" dirty="0">
              <a:solidFill>
                <a:srgbClr val="6EA0B0"/>
              </a:solidFill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609600" y="1098901"/>
            <a:ext cx="7692571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chemeClr val="accent6"/>
                </a:solidFill>
              </a:rPr>
              <a:t>“Guía Desarrollo e Implementación de Planes de Movilidad Urbana Sostenible”. (Marzo 2014). European </a:t>
            </a:r>
            <a:r>
              <a:rPr lang="es-ES_tradnl" dirty="0" err="1" smtClean="0">
                <a:solidFill>
                  <a:schemeClr val="accent6"/>
                </a:solidFill>
              </a:rPr>
              <a:t>Platform</a:t>
            </a:r>
            <a:r>
              <a:rPr lang="es-ES_tradnl" dirty="0" smtClean="0">
                <a:solidFill>
                  <a:schemeClr val="accent6"/>
                </a:solidFill>
              </a:rPr>
              <a:t> </a:t>
            </a:r>
            <a:r>
              <a:rPr lang="es-ES_tradnl" dirty="0" err="1" smtClean="0">
                <a:solidFill>
                  <a:schemeClr val="accent6"/>
                </a:solidFill>
              </a:rPr>
              <a:t>on</a:t>
            </a:r>
            <a:r>
              <a:rPr lang="es-ES_tradnl" dirty="0" smtClean="0">
                <a:solidFill>
                  <a:schemeClr val="accent6"/>
                </a:solidFill>
              </a:rPr>
              <a:t> </a:t>
            </a:r>
            <a:r>
              <a:rPr lang="es-ES_tradnl" dirty="0" err="1" smtClean="0">
                <a:solidFill>
                  <a:schemeClr val="accent6"/>
                </a:solidFill>
              </a:rPr>
              <a:t>Sustainable</a:t>
            </a:r>
            <a:r>
              <a:rPr lang="es-ES_tradnl" dirty="0" smtClean="0">
                <a:solidFill>
                  <a:schemeClr val="accent6"/>
                </a:solidFill>
              </a:rPr>
              <a:t> Urban </a:t>
            </a:r>
            <a:r>
              <a:rPr lang="es-ES_tradnl" dirty="0" err="1" smtClean="0">
                <a:solidFill>
                  <a:schemeClr val="accent6"/>
                </a:solidFill>
              </a:rPr>
              <a:t>Mobility</a:t>
            </a:r>
            <a:r>
              <a:rPr lang="es-ES_tradnl" dirty="0" smtClean="0">
                <a:solidFill>
                  <a:schemeClr val="accent6"/>
                </a:solidFill>
              </a:rPr>
              <a:t> </a:t>
            </a:r>
            <a:r>
              <a:rPr lang="es-ES_tradnl" dirty="0" err="1" smtClean="0">
                <a:solidFill>
                  <a:schemeClr val="accent6"/>
                </a:solidFill>
              </a:rPr>
              <a:t>Plans</a:t>
            </a:r>
            <a:r>
              <a:rPr lang="es-ES_tradnl" dirty="0" smtClean="0">
                <a:solidFill>
                  <a:schemeClr val="accent6"/>
                </a:solidFill>
              </a:rPr>
              <a:t>.</a:t>
            </a:r>
          </a:p>
          <a:p>
            <a:r>
              <a:rPr lang="es-ES_tradnl" dirty="0" smtClean="0">
                <a:solidFill>
                  <a:schemeClr val="accent6"/>
                </a:solidFill>
                <a:hlinkClick r:id="rId2"/>
              </a:rPr>
              <a:t>www.mobilityplans.eu</a:t>
            </a:r>
            <a:r>
              <a:rPr lang="es-ES_tradnl" dirty="0" smtClean="0">
                <a:solidFill>
                  <a:schemeClr val="accent6"/>
                </a:solidFill>
              </a:rPr>
              <a:t>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609599" y="2161773"/>
            <a:ext cx="7692571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E848D"/>
                </a:solidFill>
              </a:rPr>
              <a:t>Unión Europea (2013). “</a:t>
            </a:r>
            <a:r>
              <a:rPr lang="es-ES_tradnl" dirty="0" err="1" smtClean="0">
                <a:solidFill>
                  <a:srgbClr val="7E848D"/>
                </a:solidFill>
              </a:rPr>
              <a:t>Successful</a:t>
            </a:r>
            <a:r>
              <a:rPr lang="es-ES_tradnl" dirty="0" smtClean="0">
                <a:solidFill>
                  <a:srgbClr val="7E848D"/>
                </a:solidFill>
              </a:rPr>
              <a:t> </a:t>
            </a:r>
            <a:r>
              <a:rPr lang="es-ES_tradnl" dirty="0" err="1" smtClean="0">
                <a:solidFill>
                  <a:srgbClr val="7E848D"/>
                </a:solidFill>
              </a:rPr>
              <a:t>transport</a:t>
            </a:r>
            <a:r>
              <a:rPr lang="es-ES_tradnl" dirty="0" smtClean="0">
                <a:solidFill>
                  <a:srgbClr val="7E848D"/>
                </a:solidFill>
              </a:rPr>
              <a:t> </a:t>
            </a:r>
            <a:r>
              <a:rPr lang="es-ES_tradnl" dirty="0" err="1" smtClean="0">
                <a:solidFill>
                  <a:srgbClr val="7E848D"/>
                </a:solidFill>
              </a:rPr>
              <a:t>decision</a:t>
            </a:r>
            <a:r>
              <a:rPr lang="es-ES_tradnl" dirty="0" smtClean="0">
                <a:solidFill>
                  <a:srgbClr val="7E848D"/>
                </a:solidFill>
              </a:rPr>
              <a:t>- </a:t>
            </a:r>
            <a:r>
              <a:rPr lang="es-ES_tradnl" dirty="0" err="1" smtClean="0">
                <a:solidFill>
                  <a:srgbClr val="7E848D"/>
                </a:solidFill>
              </a:rPr>
              <a:t>maker</a:t>
            </a:r>
            <a:r>
              <a:rPr lang="es-ES_tradnl" dirty="0" smtClean="0">
                <a:solidFill>
                  <a:srgbClr val="7E848D"/>
                </a:solidFill>
              </a:rPr>
              <a:t>. A </a:t>
            </a:r>
            <a:r>
              <a:rPr lang="es-ES_tradnl" dirty="0" err="1" smtClean="0">
                <a:solidFill>
                  <a:srgbClr val="7E848D"/>
                </a:solidFill>
              </a:rPr>
              <a:t>project</a:t>
            </a:r>
            <a:r>
              <a:rPr lang="es-ES_tradnl" dirty="0" smtClean="0">
                <a:solidFill>
                  <a:srgbClr val="7E848D"/>
                </a:solidFill>
              </a:rPr>
              <a:t> </a:t>
            </a:r>
            <a:r>
              <a:rPr lang="es-ES_tradnl" dirty="0" err="1" smtClean="0">
                <a:solidFill>
                  <a:srgbClr val="7E848D"/>
                </a:solidFill>
              </a:rPr>
              <a:t>management</a:t>
            </a:r>
            <a:r>
              <a:rPr lang="es-ES_tradnl" dirty="0" smtClean="0">
                <a:solidFill>
                  <a:srgbClr val="7E848D"/>
                </a:solidFill>
              </a:rPr>
              <a:t> </a:t>
            </a:r>
            <a:r>
              <a:rPr lang="es-ES_tradnl" dirty="0" err="1" smtClean="0">
                <a:solidFill>
                  <a:srgbClr val="7E848D"/>
                </a:solidFill>
              </a:rPr>
              <a:t>and</a:t>
            </a:r>
            <a:r>
              <a:rPr lang="es-ES_tradnl" dirty="0" smtClean="0">
                <a:solidFill>
                  <a:srgbClr val="7E848D"/>
                </a:solidFill>
              </a:rPr>
              <a:t> </a:t>
            </a:r>
            <a:r>
              <a:rPr lang="es-ES_tradnl" dirty="0" err="1" smtClean="0">
                <a:solidFill>
                  <a:srgbClr val="7E848D"/>
                </a:solidFill>
              </a:rPr>
              <a:t>stakeholder</a:t>
            </a:r>
            <a:r>
              <a:rPr lang="es-ES_tradnl" dirty="0" smtClean="0">
                <a:solidFill>
                  <a:srgbClr val="7E848D"/>
                </a:solidFill>
              </a:rPr>
              <a:t> </a:t>
            </a:r>
            <a:r>
              <a:rPr lang="es-ES_tradnl" dirty="0" err="1" smtClean="0">
                <a:solidFill>
                  <a:srgbClr val="7E848D"/>
                </a:solidFill>
              </a:rPr>
              <a:t>engagement</a:t>
            </a:r>
            <a:r>
              <a:rPr lang="es-ES_tradnl" dirty="0" smtClean="0">
                <a:solidFill>
                  <a:srgbClr val="7E848D"/>
                </a:solidFill>
              </a:rPr>
              <a:t> </a:t>
            </a:r>
            <a:r>
              <a:rPr lang="es-ES_tradnl" dirty="0" err="1" smtClean="0">
                <a:solidFill>
                  <a:srgbClr val="7E848D"/>
                </a:solidFill>
              </a:rPr>
              <a:t>handbook</a:t>
            </a:r>
            <a:r>
              <a:rPr lang="es-ES_tradnl" dirty="0" smtClean="0">
                <a:solidFill>
                  <a:srgbClr val="7E848D"/>
                </a:solidFill>
              </a:rPr>
              <a:t>”.</a:t>
            </a:r>
            <a:endParaRPr lang="es-ES_tradnl" dirty="0">
              <a:solidFill>
                <a:srgbClr val="7E848D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09600" y="3045597"/>
            <a:ext cx="7692570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E848D"/>
                </a:solidFill>
              </a:rPr>
              <a:t>Unión Europea (2013). “</a:t>
            </a:r>
            <a:r>
              <a:rPr lang="es-ES_tradnl" dirty="0" err="1" smtClean="0">
                <a:solidFill>
                  <a:srgbClr val="7E848D"/>
                </a:solidFill>
              </a:rPr>
              <a:t>Evaluation</a:t>
            </a:r>
            <a:r>
              <a:rPr lang="es-ES_tradnl" dirty="0" smtClean="0">
                <a:solidFill>
                  <a:srgbClr val="7E848D"/>
                </a:solidFill>
              </a:rPr>
              <a:t> </a:t>
            </a:r>
            <a:r>
              <a:rPr lang="es-ES_tradnl" dirty="0" err="1" smtClean="0">
                <a:solidFill>
                  <a:srgbClr val="7E848D"/>
                </a:solidFill>
              </a:rPr>
              <a:t>Matters</a:t>
            </a:r>
            <a:r>
              <a:rPr lang="es-ES_tradnl" dirty="0" smtClean="0">
                <a:solidFill>
                  <a:srgbClr val="7E848D"/>
                </a:solidFill>
              </a:rPr>
              <a:t>. A </a:t>
            </a:r>
            <a:r>
              <a:rPr lang="es-ES_tradnl" dirty="0" err="1" smtClean="0">
                <a:solidFill>
                  <a:srgbClr val="7E848D"/>
                </a:solidFill>
              </a:rPr>
              <a:t>practitioner’s</a:t>
            </a:r>
            <a:r>
              <a:rPr lang="es-ES_tradnl" dirty="0" smtClean="0">
                <a:solidFill>
                  <a:srgbClr val="7E848D"/>
                </a:solidFill>
              </a:rPr>
              <a:t> </a:t>
            </a:r>
            <a:r>
              <a:rPr lang="es-ES_tradnl" dirty="0" err="1" smtClean="0">
                <a:solidFill>
                  <a:srgbClr val="7E848D"/>
                </a:solidFill>
              </a:rPr>
              <a:t>guide</a:t>
            </a:r>
            <a:r>
              <a:rPr lang="es-ES_tradnl" dirty="0" smtClean="0">
                <a:solidFill>
                  <a:srgbClr val="7E848D"/>
                </a:solidFill>
              </a:rPr>
              <a:t> </a:t>
            </a:r>
            <a:r>
              <a:rPr lang="es-ES_tradnl" dirty="0" err="1" smtClean="0">
                <a:solidFill>
                  <a:srgbClr val="7E848D"/>
                </a:solidFill>
              </a:rPr>
              <a:t>to</a:t>
            </a:r>
            <a:r>
              <a:rPr lang="es-ES_tradnl" dirty="0" smtClean="0">
                <a:solidFill>
                  <a:srgbClr val="7E848D"/>
                </a:solidFill>
              </a:rPr>
              <a:t> </a:t>
            </a:r>
            <a:r>
              <a:rPr lang="es-ES_tradnl" dirty="0" err="1" smtClean="0">
                <a:solidFill>
                  <a:srgbClr val="7E848D"/>
                </a:solidFill>
              </a:rPr>
              <a:t>sound</a:t>
            </a:r>
            <a:r>
              <a:rPr lang="es-ES_tradnl" dirty="0" smtClean="0">
                <a:solidFill>
                  <a:srgbClr val="7E848D"/>
                </a:solidFill>
              </a:rPr>
              <a:t> </a:t>
            </a:r>
            <a:r>
              <a:rPr lang="es-ES_tradnl" dirty="0" err="1" smtClean="0">
                <a:solidFill>
                  <a:srgbClr val="7E848D"/>
                </a:solidFill>
              </a:rPr>
              <a:t>evlauation</a:t>
            </a:r>
            <a:r>
              <a:rPr lang="es-ES_tradnl" dirty="0" smtClean="0">
                <a:solidFill>
                  <a:srgbClr val="7E848D"/>
                </a:solidFill>
              </a:rPr>
              <a:t> </a:t>
            </a:r>
            <a:r>
              <a:rPr lang="es-ES_tradnl" dirty="0" err="1" smtClean="0">
                <a:solidFill>
                  <a:srgbClr val="7E848D"/>
                </a:solidFill>
              </a:rPr>
              <a:t>for</a:t>
            </a:r>
            <a:r>
              <a:rPr lang="es-ES_tradnl" dirty="0" smtClean="0">
                <a:solidFill>
                  <a:srgbClr val="7E848D"/>
                </a:solidFill>
              </a:rPr>
              <a:t> </a:t>
            </a:r>
            <a:r>
              <a:rPr lang="es-ES_tradnl" dirty="0" err="1" smtClean="0">
                <a:solidFill>
                  <a:srgbClr val="7E848D"/>
                </a:solidFill>
              </a:rPr>
              <a:t>urban</a:t>
            </a:r>
            <a:r>
              <a:rPr lang="es-ES_tradnl" dirty="0" smtClean="0">
                <a:solidFill>
                  <a:srgbClr val="7E848D"/>
                </a:solidFill>
              </a:rPr>
              <a:t> </a:t>
            </a:r>
            <a:r>
              <a:rPr lang="es-ES_tradnl" dirty="0" err="1" smtClean="0">
                <a:solidFill>
                  <a:srgbClr val="7E848D"/>
                </a:solidFill>
              </a:rPr>
              <a:t>mobility</a:t>
            </a:r>
            <a:r>
              <a:rPr lang="es-ES_tradnl" dirty="0" smtClean="0">
                <a:solidFill>
                  <a:srgbClr val="7E848D"/>
                </a:solidFill>
              </a:rPr>
              <a:t> </a:t>
            </a:r>
            <a:r>
              <a:rPr lang="es-ES_tradnl" dirty="0" err="1" smtClean="0">
                <a:solidFill>
                  <a:srgbClr val="7E848D"/>
                </a:solidFill>
              </a:rPr>
              <a:t>measures</a:t>
            </a:r>
            <a:r>
              <a:rPr lang="es-ES_tradnl" dirty="0" smtClean="0">
                <a:solidFill>
                  <a:srgbClr val="7E848D"/>
                </a:solidFill>
              </a:rPr>
              <a:t>”.</a:t>
            </a:r>
            <a:endParaRPr lang="es-ES_tradnl" dirty="0">
              <a:solidFill>
                <a:srgbClr val="7E848D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09598" y="3919314"/>
            <a:ext cx="7692571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E848D"/>
                </a:solidFill>
              </a:rPr>
              <a:t>CIVITAS (2014)”</a:t>
            </a:r>
            <a:r>
              <a:rPr lang="es-ES_tradnl" dirty="0" err="1" smtClean="0">
                <a:solidFill>
                  <a:srgbClr val="7E848D"/>
                </a:solidFill>
              </a:rPr>
              <a:t>Policy</a:t>
            </a:r>
            <a:r>
              <a:rPr lang="es-ES_tradnl" dirty="0" smtClean="0">
                <a:solidFill>
                  <a:srgbClr val="7E848D"/>
                </a:solidFill>
              </a:rPr>
              <a:t> </a:t>
            </a:r>
            <a:r>
              <a:rPr lang="es-ES_tradnl" dirty="0" err="1" smtClean="0">
                <a:solidFill>
                  <a:srgbClr val="7E848D"/>
                </a:solidFill>
              </a:rPr>
              <a:t>Recommendations</a:t>
            </a:r>
            <a:r>
              <a:rPr lang="es-ES_tradnl" dirty="0" smtClean="0">
                <a:solidFill>
                  <a:srgbClr val="7E848D"/>
                </a:solidFill>
              </a:rPr>
              <a:t>. </a:t>
            </a:r>
            <a:r>
              <a:rPr lang="es-ES_tradnl" dirty="0" err="1" smtClean="0">
                <a:solidFill>
                  <a:srgbClr val="7E848D"/>
                </a:solidFill>
              </a:rPr>
              <a:t>For</a:t>
            </a:r>
            <a:r>
              <a:rPr lang="es-ES_tradnl" dirty="0" smtClean="0">
                <a:solidFill>
                  <a:srgbClr val="7E848D"/>
                </a:solidFill>
              </a:rPr>
              <a:t> EU </a:t>
            </a:r>
            <a:r>
              <a:rPr lang="es-ES_tradnl" dirty="0" err="1" smtClean="0">
                <a:solidFill>
                  <a:srgbClr val="7E848D"/>
                </a:solidFill>
              </a:rPr>
              <a:t>Sustainable</a:t>
            </a:r>
            <a:r>
              <a:rPr lang="es-ES_tradnl" dirty="0" smtClean="0">
                <a:solidFill>
                  <a:srgbClr val="7E848D"/>
                </a:solidFill>
              </a:rPr>
              <a:t> </a:t>
            </a:r>
            <a:r>
              <a:rPr lang="es-ES_tradnl" dirty="0" err="1" smtClean="0">
                <a:solidFill>
                  <a:srgbClr val="7E848D"/>
                </a:solidFill>
              </a:rPr>
              <a:t>Mobility</a:t>
            </a:r>
            <a:r>
              <a:rPr lang="es-ES_tradnl" dirty="0" smtClean="0">
                <a:solidFill>
                  <a:srgbClr val="7E848D"/>
                </a:solidFill>
              </a:rPr>
              <a:t> Concepts </a:t>
            </a:r>
            <a:r>
              <a:rPr lang="es-ES_tradnl" dirty="0" err="1" smtClean="0">
                <a:solidFill>
                  <a:srgbClr val="7E848D"/>
                </a:solidFill>
              </a:rPr>
              <a:t>based</a:t>
            </a:r>
            <a:r>
              <a:rPr lang="es-ES_tradnl" dirty="0" smtClean="0">
                <a:solidFill>
                  <a:srgbClr val="7E848D"/>
                </a:solidFill>
              </a:rPr>
              <a:t> </a:t>
            </a:r>
            <a:r>
              <a:rPr lang="es-ES_tradnl" dirty="0" err="1" smtClean="0">
                <a:solidFill>
                  <a:srgbClr val="7E848D"/>
                </a:solidFill>
              </a:rPr>
              <a:t>on</a:t>
            </a:r>
            <a:r>
              <a:rPr lang="es-ES_tradnl" dirty="0" smtClean="0">
                <a:solidFill>
                  <a:srgbClr val="7E848D"/>
                </a:solidFill>
              </a:rPr>
              <a:t> CIVITAS </a:t>
            </a:r>
            <a:r>
              <a:rPr lang="es-ES_tradnl" dirty="0" err="1" smtClean="0">
                <a:solidFill>
                  <a:srgbClr val="7E848D"/>
                </a:solidFill>
              </a:rPr>
              <a:t>experience</a:t>
            </a:r>
            <a:r>
              <a:rPr lang="es-ES_tradnl" dirty="0" smtClean="0">
                <a:solidFill>
                  <a:srgbClr val="7E848D"/>
                </a:solidFill>
              </a:rPr>
              <a:t>”.</a:t>
            </a:r>
            <a:endParaRPr lang="es-ES_tradnl" dirty="0">
              <a:solidFill>
                <a:srgbClr val="7E848D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24263" y="381000"/>
            <a:ext cx="7877908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5. Referencias bibliogr</a:t>
            </a:r>
            <a:r>
              <a:rPr lang="es-ES_tradnl" dirty="0" smtClean="0"/>
              <a:t>áficas y páginas </a:t>
            </a:r>
            <a:r>
              <a:rPr lang="es-ES_tradnl" dirty="0" err="1" smtClean="0"/>
              <a:t>web</a:t>
            </a:r>
            <a:endParaRPr lang="es-ES_tradnl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424263" y="2056199"/>
            <a:ext cx="7877908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E848D"/>
                </a:solidFill>
              </a:rPr>
              <a:t>Ayuntamiento de Vitoria Gasteiz (2002). “Informe de conclusiones del taller de participación sobre movilidad urbana de Vitoria- Gasteiz”.</a:t>
            </a:r>
            <a:endParaRPr lang="es-ES_tradnl" dirty="0">
              <a:solidFill>
                <a:srgbClr val="7E848D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24263" y="5251271"/>
            <a:ext cx="7877908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E848D"/>
                </a:solidFill>
              </a:rPr>
              <a:t>Gainza </a:t>
            </a:r>
            <a:r>
              <a:rPr lang="es-ES_tradnl" dirty="0" err="1" smtClean="0">
                <a:solidFill>
                  <a:srgbClr val="7E848D"/>
                </a:solidFill>
              </a:rPr>
              <a:t>Barrencua</a:t>
            </a:r>
            <a:r>
              <a:rPr lang="es-ES_tradnl" dirty="0" smtClean="0">
                <a:solidFill>
                  <a:srgbClr val="7E848D"/>
                </a:solidFill>
              </a:rPr>
              <a:t>, X; </a:t>
            </a:r>
            <a:r>
              <a:rPr lang="es-ES_tradnl" dirty="0" err="1" smtClean="0">
                <a:solidFill>
                  <a:srgbClr val="7E848D"/>
                </a:solidFill>
              </a:rPr>
              <a:t>Etxano</a:t>
            </a:r>
            <a:r>
              <a:rPr lang="es-ES_tradnl" dirty="0" smtClean="0">
                <a:solidFill>
                  <a:srgbClr val="7E848D"/>
                </a:solidFill>
              </a:rPr>
              <a:t> </a:t>
            </a:r>
            <a:r>
              <a:rPr lang="es-ES_tradnl" dirty="0" err="1" smtClean="0">
                <a:solidFill>
                  <a:srgbClr val="7E848D"/>
                </a:solidFill>
              </a:rPr>
              <a:t>Gandariasbeitia</a:t>
            </a:r>
            <a:r>
              <a:rPr lang="es-ES_tradnl" dirty="0" smtClean="0">
                <a:solidFill>
                  <a:srgbClr val="7E848D"/>
                </a:solidFill>
              </a:rPr>
              <a:t>, I. (2014). “Movilidad sostenible en Vitoria- Gasteiz: innovación desde de un modelo de movilidad integral y participativo”. Estudio Temáticos de </a:t>
            </a:r>
            <a:r>
              <a:rPr lang="es-ES_tradnl" dirty="0" err="1" smtClean="0">
                <a:solidFill>
                  <a:srgbClr val="7E848D"/>
                </a:solidFill>
              </a:rPr>
              <a:t>Casoso</a:t>
            </a:r>
            <a:r>
              <a:rPr lang="es-ES_tradnl" dirty="0" smtClean="0">
                <a:solidFill>
                  <a:srgbClr val="7E848D"/>
                </a:solidFill>
              </a:rPr>
              <a:t> </a:t>
            </a:r>
            <a:r>
              <a:rPr lang="es-ES_tradnl" dirty="0" err="1" smtClean="0">
                <a:solidFill>
                  <a:srgbClr val="7E848D"/>
                </a:solidFill>
              </a:rPr>
              <a:t>Innobasque</a:t>
            </a:r>
            <a:r>
              <a:rPr lang="es-ES_tradnl" dirty="0" smtClean="0">
                <a:solidFill>
                  <a:srgbClr val="7E848D"/>
                </a:solidFill>
              </a:rPr>
              <a:t> “</a:t>
            </a:r>
            <a:r>
              <a:rPr lang="es-ES_tradnl" dirty="0" err="1" smtClean="0">
                <a:solidFill>
                  <a:srgbClr val="7E848D"/>
                </a:solidFill>
              </a:rPr>
              <a:t>Ecoinnovación</a:t>
            </a:r>
            <a:r>
              <a:rPr lang="es-ES_tradnl" dirty="0" smtClean="0">
                <a:solidFill>
                  <a:srgbClr val="7E848D"/>
                </a:solidFill>
              </a:rPr>
              <a:t>”. Universidad del País Vasco</a:t>
            </a:r>
            <a:endParaRPr lang="es-ES_tradnl" dirty="0">
              <a:solidFill>
                <a:srgbClr val="7E848D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24263" y="990600"/>
            <a:ext cx="7877908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E848D"/>
                </a:solidFill>
              </a:rPr>
              <a:t>Agencia de Ecología Urbana de Barcelona (2007). “Plan de Movilidad Sostenible y Espacio Público de Vitoria Gasteiz ”. Publicado por Ayuntamiento de Vitoria Gasteiz.  http://</a:t>
            </a:r>
            <a:r>
              <a:rPr lang="es-ES_tradnl" dirty="0" err="1" smtClean="0">
                <a:solidFill>
                  <a:srgbClr val="7E848D"/>
                </a:solidFill>
              </a:rPr>
              <a:t>www.vitoria</a:t>
            </a:r>
            <a:r>
              <a:rPr lang="es-ES_tradnl" dirty="0" smtClean="0">
                <a:solidFill>
                  <a:srgbClr val="7E848D"/>
                </a:solidFill>
              </a:rPr>
              <a:t>-</a:t>
            </a:r>
            <a:r>
              <a:rPr lang="es-ES_tradnl" dirty="0" err="1" smtClean="0">
                <a:solidFill>
                  <a:srgbClr val="7E848D"/>
                </a:solidFill>
              </a:rPr>
              <a:t>gasteiz.org</a:t>
            </a:r>
            <a:r>
              <a:rPr lang="es-ES_tradnl" dirty="0" smtClean="0">
                <a:solidFill>
                  <a:srgbClr val="7E848D"/>
                </a:solidFill>
              </a:rPr>
              <a:t>  </a:t>
            </a:r>
            <a:endParaRPr lang="es-ES_tradnl" dirty="0">
              <a:solidFill>
                <a:srgbClr val="7E848D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24263" y="2946400"/>
            <a:ext cx="7877908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E848D"/>
                </a:solidFill>
              </a:rPr>
              <a:t>Ayuntamiento de Vitoria Gasteiz (2010). Vitoria-</a:t>
            </a:r>
            <a:r>
              <a:rPr lang="es-ES_tradnl" dirty="0" err="1" smtClean="0">
                <a:solidFill>
                  <a:srgbClr val="7E848D"/>
                </a:solidFill>
              </a:rPr>
              <a:t>Gasteiz´s</a:t>
            </a:r>
            <a:r>
              <a:rPr lang="es-ES_tradnl" dirty="0" smtClean="0">
                <a:solidFill>
                  <a:srgbClr val="7E848D"/>
                </a:solidFill>
              </a:rPr>
              <a:t> </a:t>
            </a:r>
            <a:r>
              <a:rPr lang="es-ES_tradnl" dirty="0" err="1" smtClean="0">
                <a:solidFill>
                  <a:srgbClr val="7E848D"/>
                </a:solidFill>
              </a:rPr>
              <a:t>application</a:t>
            </a:r>
            <a:r>
              <a:rPr lang="es-ES_tradnl" dirty="0" smtClean="0">
                <a:solidFill>
                  <a:srgbClr val="7E848D"/>
                </a:solidFill>
              </a:rPr>
              <a:t> </a:t>
            </a:r>
            <a:r>
              <a:rPr lang="es-ES_tradnl" dirty="0" err="1" smtClean="0">
                <a:solidFill>
                  <a:srgbClr val="7E848D"/>
                </a:solidFill>
              </a:rPr>
              <a:t>document</a:t>
            </a:r>
            <a:r>
              <a:rPr lang="es-ES_tradnl" dirty="0" smtClean="0">
                <a:solidFill>
                  <a:srgbClr val="7E848D"/>
                </a:solidFill>
              </a:rPr>
              <a:t> </a:t>
            </a:r>
            <a:r>
              <a:rPr lang="es-ES_tradnl" dirty="0" err="1" smtClean="0">
                <a:solidFill>
                  <a:srgbClr val="7E848D"/>
                </a:solidFill>
              </a:rPr>
              <a:t>to</a:t>
            </a:r>
            <a:r>
              <a:rPr lang="es-ES_tradnl" dirty="0" smtClean="0">
                <a:solidFill>
                  <a:srgbClr val="7E848D"/>
                </a:solidFill>
              </a:rPr>
              <a:t> </a:t>
            </a:r>
            <a:r>
              <a:rPr lang="es-ES_tradnl" dirty="0" err="1" smtClean="0">
                <a:solidFill>
                  <a:srgbClr val="7E848D"/>
                </a:solidFill>
              </a:rPr>
              <a:t>the</a:t>
            </a:r>
            <a:r>
              <a:rPr lang="es-ES_tradnl" dirty="0" smtClean="0">
                <a:solidFill>
                  <a:srgbClr val="7E848D"/>
                </a:solidFill>
              </a:rPr>
              <a:t> European </a:t>
            </a:r>
            <a:r>
              <a:rPr lang="es-ES_tradnl" dirty="0" err="1" smtClean="0">
                <a:solidFill>
                  <a:srgbClr val="7E848D"/>
                </a:solidFill>
              </a:rPr>
              <a:t>Green</a:t>
            </a:r>
            <a:r>
              <a:rPr lang="es-ES_tradnl" dirty="0" smtClean="0">
                <a:solidFill>
                  <a:srgbClr val="7E848D"/>
                </a:solidFill>
              </a:rPr>
              <a:t> Capital </a:t>
            </a:r>
            <a:r>
              <a:rPr lang="es-ES_tradnl" dirty="0" err="1" smtClean="0">
                <a:solidFill>
                  <a:srgbClr val="7E848D"/>
                </a:solidFill>
              </a:rPr>
              <a:t>Award</a:t>
            </a:r>
            <a:r>
              <a:rPr lang="es-ES_tradnl" dirty="0" smtClean="0">
                <a:solidFill>
                  <a:srgbClr val="7E848D"/>
                </a:solidFill>
              </a:rPr>
              <a:t> 2012-2013.</a:t>
            </a:r>
            <a:r>
              <a:rPr lang="es-ES_tradnl" u="sng" dirty="0" smtClean="0">
                <a:solidFill>
                  <a:srgbClr val="7E848D"/>
                </a:solidFill>
                <a:hlinkClick r:id="rId2"/>
              </a:rPr>
              <a:t>http://ec.europa.eu/environment/europeangreencapital/wp-content/uploads/2011/04/European-Green-Capital-Award-2012-13-nuevo-estandar.pdf </a:t>
            </a:r>
            <a:endParaRPr lang="es-ES_tradnl" dirty="0">
              <a:solidFill>
                <a:srgbClr val="7E848D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24263" y="4388534"/>
            <a:ext cx="7877908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7E848D"/>
                </a:solidFill>
              </a:rPr>
              <a:t>Ayuntamiento de Vitoria Gasteiz (2011). “Foro ciudadano por la movilidad sostenible + 5”. Centro de Estudios Ambientales.</a:t>
            </a:r>
            <a:endParaRPr lang="es-ES_tradnl" dirty="0">
              <a:solidFill>
                <a:srgbClr val="7E848D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24263" y="381000"/>
            <a:ext cx="7877908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5. Referencias bibliogr</a:t>
            </a:r>
            <a:r>
              <a:rPr lang="es-ES_tradnl" dirty="0" smtClean="0"/>
              <a:t>áficas y páginas </a:t>
            </a:r>
            <a:r>
              <a:rPr lang="es-ES_tradnl" dirty="0" err="1" smtClean="0"/>
              <a:t>web</a:t>
            </a:r>
            <a:r>
              <a:rPr lang="es-ES_tradnl" dirty="0" smtClean="0"/>
              <a:t> (Vitoria Gasteiz)</a:t>
            </a:r>
            <a:endParaRPr lang="es-ES_tradnl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écnico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a="http://schemas.openxmlformats.org/drawingml/2006/main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4543</TotalTime>
  <Words>6985</Words>
  <Application>Microsoft Macintosh PowerPoint</Application>
  <PresentationFormat>Presentación en pantalla (4:3)</PresentationFormat>
  <Paragraphs>709</Paragraphs>
  <Slides>96</Slides>
  <Notes>3</Notes>
  <HiddenSlides>0</HiddenSlides>
  <MMClips>0</MMClips>
  <ScaleCrop>false</ScaleCrop>
  <HeadingPairs>
    <vt:vector size="6" baseType="variant">
      <vt:variant>
        <vt:lpstr>Plantilla de diseño</vt:lpstr>
      </vt:variant>
      <vt:variant>
        <vt:i4>1</vt:i4>
      </vt:variant>
      <vt:variant>
        <vt:lpstr>Vínculos</vt:lpstr>
      </vt:variant>
      <vt:variant>
        <vt:i4>2</vt:i4>
      </vt:variant>
      <vt:variant>
        <vt:lpstr>Títulos de diapositiva</vt:lpstr>
      </vt:variant>
      <vt:variant>
        <vt:i4>96</vt:i4>
      </vt:variant>
    </vt:vector>
  </HeadingPairs>
  <TitlesOfParts>
    <vt:vector size="99" baseType="lpstr">
      <vt:lpstr>Tema de Office</vt:lpstr>
      <vt:lpstr>Macintosh HD:Users:contreras:Dropbox:TRANSFER:VITORIA GASTEIZ ficha te%CC%81cnica.docx!OLE_LINK1</vt:lpstr>
      <vt:lpstr>Macintosh HD:Users:contreras:Dropbox:TRANSFER:VITORIA GASTEIZ ficha te%CC%81cnica.docx!OLE_LINK2</vt:lpstr>
      <vt:lpstr>PROCESO METODOLÓGICO PARA LA ELABORACIÓN DE UN PLAN DE MOVILIDAD URBANA SOSTENIBLE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</vt:vector>
  </TitlesOfParts>
  <Company>xxx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PROCESO METODOLÓGICO PARA LA ELABORACIÓN DE UN PLAN DE MOVILIDAD URBANA SOSTENIBLE</dc:title>
  <dc:creator>xx xx</dc:creator>
  <cp:lastModifiedBy>xx xx</cp:lastModifiedBy>
  <cp:revision>125</cp:revision>
  <cp:lastPrinted>2014-11-06T18:27:25Z</cp:lastPrinted>
  <dcterms:created xsi:type="dcterms:W3CDTF">2014-11-22T09:58:14Z</dcterms:created>
  <dcterms:modified xsi:type="dcterms:W3CDTF">2014-11-23T09:24:52Z</dcterms:modified>
</cp:coreProperties>
</file>